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7" r:id="rId1"/>
  </p:sldMasterIdLst>
  <p:notesMasterIdLst>
    <p:notesMasterId r:id="rId14"/>
  </p:notesMasterIdLst>
  <p:sldIdLst>
    <p:sldId id="256" r:id="rId2"/>
    <p:sldId id="257" r:id="rId3"/>
    <p:sldId id="258" r:id="rId4"/>
    <p:sldId id="259" r:id="rId5"/>
    <p:sldId id="260" r:id="rId6"/>
    <p:sldId id="266" r:id="rId7"/>
    <p:sldId id="261" r:id="rId8"/>
    <p:sldId id="262" r:id="rId9"/>
    <p:sldId id="263" r:id="rId10"/>
    <p:sldId id="264" r:id="rId11"/>
    <p:sldId id="265" r:id="rId12"/>
    <p:sldId id="267" r:id="rId13"/>
  </p:sldIdLst>
  <p:sldSz cx="9144000" cy="5143500" type="screen16x9"/>
  <p:notesSz cx="6858000" cy="9144000"/>
  <p:embeddedFontLst>
    <p:embeddedFont>
      <p:font typeface="Corbel" panose="020B0503020204020204" pitchFamily="34" charset="0"/>
      <p:regular r:id="rId15"/>
      <p:bold r:id="rId16"/>
      <p:italic r:id="rId17"/>
      <p:boldItalic r:id="rId18"/>
    </p:embeddedFont>
    <p:embeddedFont>
      <p:font typeface="Lexend" panose="020B0604020202020204" charset="0"/>
      <p:regular r:id="rId19"/>
      <p:bold r:id="rId20"/>
    </p:embeddedFont>
    <p:embeddedFont>
      <p:font typeface="Lexend Light" panose="020B0604020202020204" charset="0"/>
      <p:regular r:id="rId21"/>
      <p:bold r:id="rId22"/>
    </p:embeddedFont>
    <p:embeddedFont>
      <p:font typeface="Lexend Medium" panose="020B0604020202020204" charset="0"/>
      <p:regular r:id="rId23"/>
      <p:bold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62"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add651e73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add651e73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add651e73a_1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add651e73a_1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add651e73a_1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add651e73a_1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40280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add651e73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add651e73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add651e73a_1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add651e73a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be1104fcf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be1104fcf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add651e73a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add651e73a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10125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add651e73a_1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add651e73a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add651e73a_1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add651e73a_1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dd651e73a_1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add651e73a_1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173355" y="182881"/>
            <a:ext cx="8793480" cy="4783454"/>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661782"/>
            <a:ext cx="7475220" cy="2194560"/>
          </a:xfrm>
        </p:spPr>
        <p:txBody>
          <a:bodyPr anchor="b">
            <a:normAutofit/>
          </a:bodyPr>
          <a:lstStyle>
            <a:lvl1pPr algn="ctr">
              <a:lnSpc>
                <a:spcPct val="85000"/>
              </a:lnSpc>
              <a:defRPr sz="54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2902226"/>
            <a:ext cx="6575895" cy="1041124"/>
          </a:xfrm>
        </p:spPr>
        <p:txBody>
          <a:bodyPr>
            <a:normAutofit/>
          </a:bodyPr>
          <a:lstStyle>
            <a:lvl1pPr marL="0" indent="0" algn="ctr">
              <a:buNone/>
              <a:defRPr sz="1650">
                <a:solidFill>
                  <a:srgbClr val="FFFFFF"/>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61BEF0D-F0BB-DE4B-95CE-6DB70DBA9567}" type="datetimeFigureOut">
              <a:rPr lang="en-US" smtClean="0"/>
              <a:pPr/>
              <a:t>4/28/2026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marL="0" lvl="0" indent="0" algn="r" rtl="0">
              <a:spcBef>
                <a:spcPts val="0"/>
              </a:spcBef>
              <a:spcAft>
                <a:spcPts val="0"/>
              </a:spcAft>
              <a:buNone/>
            </a:pPr>
            <a:fld id="{00000000-1234-1234-1234-123412341234}" type="slidenum">
              <a:rPr lang="en-GB" smtClean="0"/>
              <a:t>‹#›</a:t>
            </a:fld>
            <a:endParaRPr lang="en-GB"/>
          </a:p>
        </p:txBody>
      </p:sp>
      <p:cxnSp>
        <p:nvCxnSpPr>
          <p:cNvPr id="8" name="Straight Connector 7"/>
          <p:cNvCxnSpPr/>
          <p:nvPr/>
        </p:nvCxnSpPr>
        <p:spPr>
          <a:xfrm>
            <a:off x="1483995" y="280035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054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62675873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71500"/>
            <a:ext cx="1743075" cy="40576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571500"/>
            <a:ext cx="5572125" cy="4057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4186749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028494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72485696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880181"/>
            <a:ext cx="7475220" cy="2194560"/>
          </a:xfrm>
        </p:spPr>
        <p:txBody>
          <a:bodyPr anchor="b">
            <a:noAutofit/>
          </a:bodyPr>
          <a:lstStyle>
            <a:lvl1pPr algn="ctr">
              <a:lnSpc>
                <a:spcPct val="85000"/>
              </a:lnSpc>
              <a:defRPr sz="54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3115890"/>
            <a:ext cx="6576822" cy="1022855"/>
          </a:xfrm>
        </p:spPr>
        <p:txBody>
          <a:bodyPr anchor="t">
            <a:normAutofit/>
          </a:bodyPr>
          <a:lstStyle>
            <a:lvl1pPr marL="0" indent="0" algn="ctr">
              <a:buNone/>
              <a:defRPr sz="165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7" name="Straight Connector 6"/>
          <p:cNvCxnSpPr/>
          <p:nvPr/>
        </p:nvCxnSpPr>
        <p:spPr>
          <a:xfrm>
            <a:off x="1485900" y="3015306"/>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55379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543049"/>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1543050"/>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66336974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1501133"/>
            <a:ext cx="3566160" cy="58293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041112"/>
            <a:ext cx="3566160" cy="25374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499274"/>
            <a:ext cx="3566160" cy="58293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039492"/>
            <a:ext cx="3566160" cy="25374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95229105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1486520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133432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822960"/>
            <a:ext cx="2948940" cy="130302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389119" y="822960"/>
            <a:ext cx="3909060" cy="349758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125980"/>
            <a:ext cx="2948940" cy="226314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47245995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822960"/>
            <a:ext cx="2948940" cy="130302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59936" y="802385"/>
            <a:ext cx="4574286" cy="3600450"/>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125980"/>
            <a:ext cx="2948940" cy="216027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80594289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173355" y="182881"/>
            <a:ext cx="8793480" cy="478345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857250" y="457200"/>
            <a:ext cx="7406640" cy="10172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1543050"/>
            <a:ext cx="7404653" cy="30289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4667871"/>
            <a:ext cx="1746806" cy="273844"/>
          </a:xfrm>
          <a:prstGeom prst="rect">
            <a:avLst/>
          </a:prstGeom>
        </p:spPr>
        <p:txBody>
          <a:bodyPr vert="horz" lIns="91440" tIns="45720" rIns="91440" bIns="45720" rtlCol="0" anchor="ctr"/>
          <a:lstStyle>
            <a:lvl1pPr algn="l">
              <a:defRPr sz="900">
                <a:solidFill>
                  <a:schemeClr val="accent1"/>
                </a:solidFill>
              </a:defRPr>
            </a:lvl1pPr>
          </a:lstStyle>
          <a:p>
            <a:fld id="{B61BEF0D-F0BB-DE4B-95CE-6DB70DBA9567}" type="datetimeFigureOut">
              <a:rPr lang="en-US" smtClean="0"/>
              <a:pPr/>
              <a:t>4/28/2026</a:t>
            </a:fld>
            <a:endParaRPr lang="en-US" dirty="0"/>
          </a:p>
        </p:txBody>
      </p:sp>
      <p:sp>
        <p:nvSpPr>
          <p:cNvPr id="5" name="Footer Placeholder 4"/>
          <p:cNvSpPr>
            <a:spLocks noGrp="1"/>
          </p:cNvSpPr>
          <p:nvPr>
            <p:ph type="ftr" sz="quarter" idx="3"/>
          </p:nvPr>
        </p:nvSpPr>
        <p:spPr>
          <a:xfrm>
            <a:off x="2961861" y="4667871"/>
            <a:ext cx="3538331" cy="273844"/>
          </a:xfrm>
          <a:prstGeom prst="rect">
            <a:avLst/>
          </a:prstGeom>
        </p:spPr>
        <p:txBody>
          <a:bodyPr vert="horz" lIns="91440" tIns="45720" rIns="91440" bIns="45720" rtlCol="0" anchor="ctr"/>
          <a:lstStyle>
            <a:lvl1pPr algn="ctr">
              <a:defRPr sz="9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48" y="4667871"/>
            <a:ext cx="1279663" cy="273844"/>
          </a:xfrm>
          <a:prstGeom prst="rect">
            <a:avLst/>
          </a:prstGeom>
        </p:spPr>
        <p:txBody>
          <a:bodyPr vert="horz" lIns="91440" tIns="45720" rIns="91440" bIns="45720" rtlCol="0" anchor="ctr"/>
          <a:lstStyle>
            <a:lvl1pPr algn="r">
              <a:defRPr sz="900">
                <a:solidFill>
                  <a:schemeClr val="accent1"/>
                </a:solidFill>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13905185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sldNum="0" hdr="0" ft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50"/>
        </a:spcBef>
        <a:buClr>
          <a:schemeClr val="accent1"/>
        </a:buClr>
        <a:buSzPct val="80000"/>
        <a:buFont typeface="Corbel" pitchFamily="34" charset="0"/>
        <a:buChar char="•"/>
        <a:defRPr sz="165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5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35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4pPr>
      <a:lvl5pPr marL="96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5pPr>
      <a:lvl6pPr marL="12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5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53"/>
        <p:cNvGrpSpPr/>
        <p:nvPr/>
      </p:nvGrpSpPr>
      <p:grpSpPr>
        <a:xfrm>
          <a:off x="0" y="0"/>
          <a:ext cx="0" cy="0"/>
          <a:chOff x="0" y="0"/>
          <a:chExt cx="0" cy="0"/>
        </a:xfrm>
      </p:grpSpPr>
      <p:sp>
        <p:nvSpPr>
          <p:cNvPr id="54" name="Google Shape;54;p13"/>
          <p:cNvSpPr/>
          <p:nvPr/>
        </p:nvSpPr>
        <p:spPr>
          <a:xfrm>
            <a:off x="1077600" y="2405700"/>
            <a:ext cx="6988800" cy="2312700"/>
          </a:xfrm>
          <a:prstGeom prst="roundRect">
            <a:avLst>
              <a:gd name="adj" fmla="val 16667"/>
            </a:avLst>
          </a:prstGeom>
          <a:solidFill>
            <a:srgbClr val="0E7D48">
              <a:alpha val="176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 name="Google Shape;55;p13"/>
          <p:cNvSpPr txBox="1"/>
          <p:nvPr/>
        </p:nvSpPr>
        <p:spPr>
          <a:xfrm>
            <a:off x="995125" y="258172"/>
            <a:ext cx="6910200" cy="9252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4767">
                <a:solidFill>
                  <a:srgbClr val="0F3133"/>
                </a:solidFill>
                <a:latin typeface="Lexend Medium"/>
                <a:ea typeface="Lexend Medium"/>
                <a:cs typeface="Lexend Medium"/>
                <a:sym typeface="Lexend Medium"/>
              </a:rPr>
              <a:t>Common Ground</a:t>
            </a:r>
            <a:endParaRPr sz="4767">
              <a:solidFill>
                <a:srgbClr val="0F3133"/>
              </a:solidFill>
              <a:latin typeface="Lexend Medium"/>
              <a:ea typeface="Lexend Medium"/>
              <a:cs typeface="Lexend Medium"/>
              <a:sym typeface="Lexend Medium"/>
            </a:endParaRPr>
          </a:p>
        </p:txBody>
      </p:sp>
      <p:sp>
        <p:nvSpPr>
          <p:cNvPr id="56" name="Google Shape;56;p13"/>
          <p:cNvSpPr/>
          <p:nvPr/>
        </p:nvSpPr>
        <p:spPr>
          <a:xfrm>
            <a:off x="1561061" y="219925"/>
            <a:ext cx="5778600" cy="985800"/>
          </a:xfrm>
          <a:prstGeom prst="roundRect">
            <a:avLst>
              <a:gd name="adj" fmla="val 16667"/>
            </a:avLst>
          </a:prstGeom>
          <a:noFill/>
          <a:ln w="11847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pic>
        <p:nvPicPr>
          <p:cNvPr id="57" name="Google Shape;57;p13"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sp>
        <p:nvSpPr>
          <p:cNvPr id="58" name="Google Shape;58;p13"/>
          <p:cNvSpPr/>
          <p:nvPr/>
        </p:nvSpPr>
        <p:spPr>
          <a:xfrm>
            <a:off x="1678837" y="328523"/>
            <a:ext cx="5542800" cy="768600"/>
          </a:xfrm>
          <a:prstGeom prst="roundRect">
            <a:avLst>
              <a:gd name="adj" fmla="val 16667"/>
            </a:avLst>
          </a:prstGeom>
          <a:noFill/>
          <a:ln w="2962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l" rtl="0">
              <a:spcBef>
                <a:spcPts val="0"/>
              </a:spcBef>
              <a:spcAft>
                <a:spcPts val="0"/>
              </a:spcAft>
              <a:buNone/>
            </a:pPr>
            <a:endParaRPr sz="1554"/>
          </a:p>
        </p:txBody>
      </p:sp>
      <p:sp>
        <p:nvSpPr>
          <p:cNvPr id="59" name="Google Shape;59;p13"/>
          <p:cNvSpPr txBox="1"/>
          <p:nvPr/>
        </p:nvSpPr>
        <p:spPr>
          <a:xfrm>
            <a:off x="1077600" y="2407950"/>
            <a:ext cx="3000000" cy="2308200"/>
          </a:xfrm>
          <a:prstGeom prst="rect">
            <a:avLst/>
          </a:prstGeom>
          <a:noFill/>
          <a:ln>
            <a:noFill/>
          </a:ln>
        </p:spPr>
        <p:txBody>
          <a:bodyPr spcFirstLastPara="1" wrap="square" lIns="91425" tIns="91425" rIns="91425" bIns="91425" anchor="t" anchorCtr="0">
            <a:spAutoFit/>
          </a:bodyPr>
          <a:lstStyle/>
          <a:p>
            <a:pPr marL="673100" lvl="0" indent="-339725" algn="l" rtl="0">
              <a:lnSpc>
                <a:spcPct val="115000"/>
              </a:lnSpc>
              <a:spcBef>
                <a:spcPts val="0"/>
              </a:spcBef>
              <a:spcAft>
                <a:spcPts val="0"/>
              </a:spcAft>
              <a:buClr>
                <a:srgbClr val="0F3133"/>
              </a:buClr>
              <a:buSzPts val="1750"/>
              <a:buFont typeface="Lexend Light"/>
              <a:buChar char="●"/>
            </a:pPr>
            <a:r>
              <a:rPr lang="en-GB" sz="3100">
                <a:solidFill>
                  <a:srgbClr val="0F3133"/>
                </a:solidFill>
                <a:latin typeface="Lexend Light"/>
                <a:ea typeface="Lexend Light"/>
                <a:cs typeface="Lexend Light"/>
                <a:sym typeface="Lexend Light"/>
              </a:rPr>
              <a:t>Nudge</a:t>
            </a:r>
            <a:endParaRPr sz="3100">
              <a:solidFill>
                <a:srgbClr val="0F3133"/>
              </a:solidFill>
              <a:latin typeface="Lexend Light"/>
              <a:ea typeface="Lexend Light"/>
              <a:cs typeface="Lexend Light"/>
              <a:sym typeface="Lexend Light"/>
            </a:endParaRPr>
          </a:p>
          <a:p>
            <a:pPr marL="673100" lvl="0" indent="-339725" algn="l" rtl="0">
              <a:lnSpc>
                <a:spcPct val="115000"/>
              </a:lnSpc>
              <a:spcBef>
                <a:spcPts val="0"/>
              </a:spcBef>
              <a:spcAft>
                <a:spcPts val="0"/>
              </a:spcAft>
              <a:buClr>
                <a:srgbClr val="0F3133"/>
              </a:buClr>
              <a:buSzPts val="1750"/>
              <a:buFont typeface="Lexend Light"/>
              <a:buChar char="●"/>
            </a:pPr>
            <a:r>
              <a:rPr lang="en-GB" sz="3100">
                <a:solidFill>
                  <a:srgbClr val="0F3133"/>
                </a:solidFill>
                <a:latin typeface="Lexend Light"/>
                <a:ea typeface="Lexend Light"/>
                <a:cs typeface="Lexend Light"/>
                <a:sym typeface="Lexend Light"/>
              </a:rPr>
              <a:t>Educate</a:t>
            </a:r>
            <a:endParaRPr sz="3100">
              <a:solidFill>
                <a:srgbClr val="0F3133"/>
              </a:solidFill>
              <a:latin typeface="Lexend Light"/>
              <a:ea typeface="Lexend Light"/>
              <a:cs typeface="Lexend Light"/>
              <a:sym typeface="Lexend Light"/>
            </a:endParaRPr>
          </a:p>
          <a:p>
            <a:pPr marL="673100" lvl="0" indent="-339725" algn="l" rtl="0">
              <a:lnSpc>
                <a:spcPct val="115000"/>
              </a:lnSpc>
              <a:spcBef>
                <a:spcPts val="0"/>
              </a:spcBef>
              <a:spcAft>
                <a:spcPts val="0"/>
              </a:spcAft>
              <a:buClr>
                <a:srgbClr val="0F3133"/>
              </a:buClr>
              <a:buSzPts val="1750"/>
              <a:buFont typeface="Lexend Light"/>
              <a:buChar char="●"/>
            </a:pPr>
            <a:r>
              <a:rPr lang="en-GB" sz="3100">
                <a:solidFill>
                  <a:srgbClr val="0F3133"/>
                </a:solidFill>
                <a:latin typeface="Lexend Light"/>
                <a:ea typeface="Lexend Light"/>
                <a:cs typeface="Lexend Light"/>
                <a:sym typeface="Lexend Light"/>
              </a:rPr>
              <a:t>Recruit</a:t>
            </a:r>
            <a:endParaRPr sz="3100">
              <a:solidFill>
                <a:srgbClr val="0F3133"/>
              </a:solidFill>
              <a:latin typeface="Lexend Light"/>
              <a:ea typeface="Lexend Light"/>
              <a:cs typeface="Lexend Light"/>
              <a:sym typeface="Lexend Light"/>
            </a:endParaRPr>
          </a:p>
          <a:p>
            <a:pPr marL="673100" lvl="0" indent="-339725" algn="l" rtl="0">
              <a:lnSpc>
                <a:spcPct val="115000"/>
              </a:lnSpc>
              <a:spcBef>
                <a:spcPts val="0"/>
              </a:spcBef>
              <a:spcAft>
                <a:spcPts val="0"/>
              </a:spcAft>
              <a:buClr>
                <a:srgbClr val="0F3133"/>
              </a:buClr>
              <a:buSzPts val="1750"/>
              <a:buFont typeface="Lexend Light"/>
              <a:buChar char="●"/>
            </a:pPr>
            <a:r>
              <a:rPr lang="en-GB" sz="3100">
                <a:solidFill>
                  <a:srgbClr val="0F3133"/>
                </a:solidFill>
                <a:latin typeface="Lexend Light"/>
                <a:ea typeface="Lexend Light"/>
                <a:cs typeface="Lexend Light"/>
                <a:sym typeface="Lexend Light"/>
              </a:rPr>
              <a:t>Mobilise</a:t>
            </a:r>
            <a:endParaRPr sz="3100">
              <a:solidFill>
                <a:srgbClr val="0F3133"/>
              </a:solidFill>
              <a:latin typeface="Lexend Light"/>
              <a:ea typeface="Lexend Light"/>
              <a:cs typeface="Lexend Light"/>
              <a:sym typeface="Lexend Light"/>
            </a:endParaRPr>
          </a:p>
        </p:txBody>
      </p:sp>
      <p:sp>
        <p:nvSpPr>
          <p:cNvPr id="60" name="Google Shape;60;p13"/>
          <p:cNvSpPr/>
          <p:nvPr/>
        </p:nvSpPr>
        <p:spPr>
          <a:xfrm>
            <a:off x="1077600" y="1662975"/>
            <a:ext cx="6988800" cy="661800"/>
          </a:xfrm>
          <a:prstGeom prst="roundRect">
            <a:avLst>
              <a:gd name="adj" fmla="val 16667"/>
            </a:avLst>
          </a:prstGeom>
          <a:solidFill>
            <a:srgbClr val="0E7D48">
              <a:alpha val="451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 name="Google Shape;61;p13"/>
          <p:cNvSpPr txBox="1"/>
          <p:nvPr/>
        </p:nvSpPr>
        <p:spPr>
          <a:xfrm>
            <a:off x="1077600" y="1662975"/>
            <a:ext cx="6988800" cy="6618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3100">
                <a:solidFill>
                  <a:srgbClr val="0F3133"/>
                </a:solidFill>
                <a:latin typeface="Lexend"/>
                <a:ea typeface="Lexend"/>
                <a:cs typeface="Lexend"/>
                <a:sym typeface="Lexend"/>
              </a:rPr>
              <a:t>How to use street engagement to: ​</a:t>
            </a:r>
            <a:endParaRPr sz="3100">
              <a:solidFill>
                <a:srgbClr val="0F3133"/>
              </a:solidFill>
              <a:latin typeface="Lexend"/>
              <a:ea typeface="Lexend"/>
              <a:cs typeface="Lexend"/>
              <a:sym typeface="Lexe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69"/>
        <p:cNvGrpSpPr/>
        <p:nvPr/>
      </p:nvGrpSpPr>
      <p:grpSpPr>
        <a:xfrm>
          <a:off x="0" y="0"/>
          <a:ext cx="0" cy="0"/>
          <a:chOff x="0" y="0"/>
          <a:chExt cx="0" cy="0"/>
        </a:xfrm>
      </p:grpSpPr>
      <p:sp>
        <p:nvSpPr>
          <p:cNvPr id="170" name="Google Shape;170;p21"/>
          <p:cNvSpPr/>
          <p:nvPr/>
        </p:nvSpPr>
        <p:spPr>
          <a:xfrm>
            <a:off x="133550" y="330775"/>
            <a:ext cx="4034100" cy="461400"/>
          </a:xfrm>
          <a:prstGeom prst="roundRect">
            <a:avLst>
              <a:gd name="adj" fmla="val 16667"/>
            </a:avLst>
          </a:prstGeom>
          <a:solidFill>
            <a:srgbClr val="F4740F">
              <a:alpha val="56860"/>
            </a:srgbClr>
          </a:solidFill>
          <a:ln>
            <a:noFill/>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pic>
        <p:nvPicPr>
          <p:cNvPr id="172" name="Google Shape;172;p21"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pic>
        <p:nvPicPr>
          <p:cNvPr id="173" name="Google Shape;173;p21" descr="A white board with red and yellow dots&#10;&#10;AI-generated content may be incorrect."/>
          <p:cNvPicPr preferRelativeResize="0"/>
          <p:nvPr/>
        </p:nvPicPr>
        <p:blipFill>
          <a:blip r:embed="rId4">
            <a:alphaModFix/>
          </a:blip>
          <a:stretch>
            <a:fillRect/>
          </a:stretch>
        </p:blipFill>
        <p:spPr>
          <a:xfrm>
            <a:off x="209325" y="2571784"/>
            <a:ext cx="1801055" cy="2401415"/>
          </a:xfrm>
          <a:prstGeom prst="rect">
            <a:avLst/>
          </a:prstGeom>
          <a:noFill/>
          <a:ln w="43025" cap="flat" cmpd="sng">
            <a:solidFill>
              <a:srgbClr val="E67411"/>
            </a:solidFill>
            <a:prstDash val="solid"/>
            <a:round/>
            <a:headEnd type="none" w="sm" len="sm"/>
            <a:tailEnd type="none" w="sm" len="sm"/>
          </a:ln>
        </p:spPr>
      </p:pic>
      <p:pic>
        <p:nvPicPr>
          <p:cNvPr id="174" name="Google Shape;174;p21" descr="A white paper with black writing on it&#10;&#10;AI-generated content may be incorrect."/>
          <p:cNvPicPr preferRelativeResize="0"/>
          <p:nvPr/>
        </p:nvPicPr>
        <p:blipFill>
          <a:blip r:embed="rId5">
            <a:alphaModFix/>
          </a:blip>
          <a:stretch>
            <a:fillRect/>
          </a:stretch>
        </p:blipFill>
        <p:spPr>
          <a:xfrm>
            <a:off x="2256235" y="2571788"/>
            <a:ext cx="1801055" cy="2401396"/>
          </a:xfrm>
          <a:prstGeom prst="rect">
            <a:avLst/>
          </a:prstGeom>
          <a:noFill/>
          <a:ln w="43025" cap="flat" cmpd="sng">
            <a:solidFill>
              <a:srgbClr val="E67411"/>
            </a:solidFill>
            <a:prstDash val="solid"/>
            <a:round/>
            <a:headEnd type="none" w="sm" len="sm"/>
            <a:tailEnd type="none" w="sm" len="sm"/>
          </a:ln>
        </p:spPr>
      </p:pic>
      <p:pic>
        <p:nvPicPr>
          <p:cNvPr id="175" name="Google Shape;175;p21" descr="A white poster with a chart of different colored circles&#10;&#10;AI-generated content may be incorrect."/>
          <p:cNvPicPr preferRelativeResize="0"/>
          <p:nvPr/>
        </p:nvPicPr>
        <p:blipFill>
          <a:blip r:embed="rId6">
            <a:alphaModFix/>
          </a:blip>
          <a:stretch>
            <a:fillRect/>
          </a:stretch>
        </p:blipFill>
        <p:spPr>
          <a:xfrm>
            <a:off x="4303160" y="2571749"/>
            <a:ext cx="1801071" cy="2401438"/>
          </a:xfrm>
          <a:prstGeom prst="rect">
            <a:avLst/>
          </a:prstGeom>
          <a:noFill/>
          <a:ln w="43025" cap="flat" cmpd="sng">
            <a:solidFill>
              <a:srgbClr val="E67411"/>
            </a:solidFill>
            <a:prstDash val="solid"/>
            <a:round/>
            <a:headEnd type="none" w="sm" len="sm"/>
            <a:tailEnd type="none" w="sm" len="sm"/>
          </a:ln>
        </p:spPr>
      </p:pic>
      <p:grpSp>
        <p:nvGrpSpPr>
          <p:cNvPr id="176" name="Google Shape;176;p21"/>
          <p:cNvGrpSpPr/>
          <p:nvPr/>
        </p:nvGrpSpPr>
        <p:grpSpPr>
          <a:xfrm rot="-6640555">
            <a:off x="6924381" y="1801627"/>
            <a:ext cx="1831736" cy="3549872"/>
            <a:chOff x="2167727" y="1494937"/>
            <a:chExt cx="1353039" cy="2622165"/>
          </a:xfrm>
        </p:grpSpPr>
        <p:sp>
          <p:nvSpPr>
            <p:cNvPr id="177" name="Google Shape;177;p21"/>
            <p:cNvSpPr/>
            <p:nvPr/>
          </p:nvSpPr>
          <p:spPr>
            <a:xfrm>
              <a:off x="2405559" y="2283277"/>
              <a:ext cx="438850" cy="1833825"/>
            </a:xfrm>
            <a:custGeom>
              <a:avLst/>
              <a:gdLst/>
              <a:ahLst/>
              <a:cxnLst/>
              <a:rect l="l" t="t" r="r" b="b"/>
              <a:pathLst>
                <a:path w="17554" h="73353" extrusionOk="0">
                  <a:moveTo>
                    <a:pt x="13894" y="32659"/>
                  </a:moveTo>
                  <a:cubicBezTo>
                    <a:pt x="11692" y="34054"/>
                    <a:pt x="5598" y="48222"/>
                    <a:pt x="3763" y="43671"/>
                  </a:cubicBezTo>
                  <a:cubicBezTo>
                    <a:pt x="1928" y="39120"/>
                    <a:pt x="3396" y="11885"/>
                    <a:pt x="2882" y="5351"/>
                  </a:cubicBezTo>
                  <a:cubicBezTo>
                    <a:pt x="2368" y="-1182"/>
                    <a:pt x="1121" y="-1953"/>
                    <a:pt x="680" y="4470"/>
                  </a:cubicBezTo>
                  <a:cubicBezTo>
                    <a:pt x="240" y="10893"/>
                    <a:pt x="313" y="32733"/>
                    <a:pt x="239" y="43891"/>
                  </a:cubicBezTo>
                  <a:cubicBezTo>
                    <a:pt x="166" y="55049"/>
                    <a:pt x="-201" y="67272"/>
                    <a:pt x="239" y="71420"/>
                  </a:cubicBezTo>
                  <a:cubicBezTo>
                    <a:pt x="680" y="75568"/>
                    <a:pt x="2295" y="72154"/>
                    <a:pt x="2882" y="68777"/>
                  </a:cubicBezTo>
                  <a:cubicBezTo>
                    <a:pt x="3469" y="65400"/>
                    <a:pt x="1414" y="56738"/>
                    <a:pt x="3763" y="51159"/>
                  </a:cubicBezTo>
                  <a:cubicBezTo>
                    <a:pt x="6112" y="45580"/>
                    <a:pt x="15289" y="38385"/>
                    <a:pt x="16977" y="35302"/>
                  </a:cubicBezTo>
                  <a:cubicBezTo>
                    <a:pt x="18666" y="32219"/>
                    <a:pt x="16096" y="31264"/>
                    <a:pt x="13894" y="32659"/>
                  </a:cubicBezTo>
                  <a:close/>
                </a:path>
              </a:pathLst>
            </a:custGeom>
            <a:solidFill>
              <a:srgbClr val="F4740F"/>
            </a:solidFill>
            <a:ln>
              <a:noFill/>
            </a:ln>
          </p:spPr>
          <p:txBody>
            <a:bodyPr/>
            <a:lstStyle/>
            <a:p>
              <a:endParaRPr lang="en-GB"/>
            </a:p>
          </p:txBody>
        </p:sp>
        <p:sp>
          <p:nvSpPr>
            <p:cNvPr id="178" name="Google Shape;178;p21"/>
            <p:cNvSpPr/>
            <p:nvPr/>
          </p:nvSpPr>
          <p:spPr>
            <a:xfrm>
              <a:off x="2167727" y="1494937"/>
              <a:ext cx="600775" cy="919325"/>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ECAB0F"/>
            </a:solidFill>
            <a:ln>
              <a:noFill/>
            </a:ln>
          </p:spPr>
          <p:txBody>
            <a:bodyPr/>
            <a:lstStyle/>
            <a:p>
              <a:endParaRPr lang="en-GB"/>
            </a:p>
          </p:txBody>
        </p:sp>
        <p:sp>
          <p:nvSpPr>
            <p:cNvPr id="179" name="Google Shape;179;p21"/>
            <p:cNvSpPr/>
            <p:nvPr/>
          </p:nvSpPr>
          <p:spPr>
            <a:xfrm>
              <a:off x="2607916" y="2209338"/>
              <a:ext cx="912850" cy="979625"/>
            </a:xfrm>
            <a:custGeom>
              <a:avLst/>
              <a:gdLst/>
              <a:ahLst/>
              <a:cxnLst/>
              <a:rect l="l" t="t" r="r" b="b"/>
              <a:pathLst>
                <a:path w="36514" h="39185" extrusionOk="0">
                  <a:moveTo>
                    <a:pt x="10423" y="38479"/>
                  </a:moveTo>
                  <a:cubicBezTo>
                    <a:pt x="12515" y="39066"/>
                    <a:pt x="15709" y="39580"/>
                    <a:pt x="18352" y="38699"/>
                  </a:cubicBezTo>
                  <a:cubicBezTo>
                    <a:pt x="20995" y="37818"/>
                    <a:pt x="23674" y="36571"/>
                    <a:pt x="26280" y="33194"/>
                  </a:cubicBezTo>
                  <a:cubicBezTo>
                    <a:pt x="28886" y="29817"/>
                    <a:pt x="32446" y="23834"/>
                    <a:pt x="33988" y="18438"/>
                  </a:cubicBezTo>
                  <a:cubicBezTo>
                    <a:pt x="35530" y="13042"/>
                    <a:pt x="37732" y="3206"/>
                    <a:pt x="35530" y="820"/>
                  </a:cubicBezTo>
                  <a:cubicBezTo>
                    <a:pt x="33328" y="-1566"/>
                    <a:pt x="25766" y="1847"/>
                    <a:pt x="20774" y="4123"/>
                  </a:cubicBezTo>
                  <a:cubicBezTo>
                    <a:pt x="15782" y="6399"/>
                    <a:pt x="9028" y="10510"/>
                    <a:pt x="5578" y="14474"/>
                  </a:cubicBezTo>
                  <a:cubicBezTo>
                    <a:pt x="2128" y="18438"/>
                    <a:pt x="367" y="24751"/>
                    <a:pt x="73" y="27908"/>
                  </a:cubicBezTo>
                  <a:cubicBezTo>
                    <a:pt x="-220" y="31065"/>
                    <a:pt x="1395" y="34515"/>
                    <a:pt x="3817" y="33414"/>
                  </a:cubicBezTo>
                  <a:cubicBezTo>
                    <a:pt x="6240" y="32313"/>
                    <a:pt x="10938" y="24898"/>
                    <a:pt x="14608" y="21301"/>
                  </a:cubicBezTo>
                  <a:cubicBezTo>
                    <a:pt x="18279" y="17704"/>
                    <a:pt x="26024" y="11244"/>
                    <a:pt x="25840" y="11831"/>
                  </a:cubicBezTo>
                  <a:cubicBezTo>
                    <a:pt x="25657" y="12418"/>
                    <a:pt x="16847" y="20934"/>
                    <a:pt x="13507" y="24825"/>
                  </a:cubicBezTo>
                  <a:cubicBezTo>
                    <a:pt x="10167" y="28716"/>
                    <a:pt x="6313" y="32900"/>
                    <a:pt x="5799" y="35176"/>
                  </a:cubicBezTo>
                  <a:cubicBezTo>
                    <a:pt x="5285" y="37452"/>
                    <a:pt x="8331" y="37892"/>
                    <a:pt x="10423" y="38479"/>
                  </a:cubicBezTo>
                  <a:close/>
                </a:path>
              </a:pathLst>
            </a:custGeom>
            <a:solidFill>
              <a:srgbClr val="F4740F"/>
            </a:solidFill>
            <a:ln>
              <a:noFill/>
            </a:ln>
          </p:spPr>
          <p:txBody>
            <a:bodyPr/>
            <a:lstStyle/>
            <a:p>
              <a:endParaRPr lang="en-GB"/>
            </a:p>
          </p:txBody>
        </p:sp>
        <p:sp>
          <p:nvSpPr>
            <p:cNvPr id="180" name="Google Shape;180;p21"/>
            <p:cNvSpPr/>
            <p:nvPr/>
          </p:nvSpPr>
          <p:spPr>
            <a:xfrm>
              <a:off x="2436298" y="1587494"/>
              <a:ext cx="47700" cy="628275"/>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sp>
        <p:nvSpPr>
          <p:cNvPr id="181" name="Google Shape;181;p21"/>
          <p:cNvSpPr txBox="1"/>
          <p:nvPr/>
        </p:nvSpPr>
        <p:spPr>
          <a:xfrm>
            <a:off x="179775" y="330775"/>
            <a:ext cx="8244000" cy="2074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dirty="0">
                <a:solidFill>
                  <a:schemeClr val="dk1"/>
                </a:solidFill>
                <a:latin typeface="Lexend"/>
                <a:ea typeface="Lexend"/>
                <a:cs typeface="Lexend"/>
                <a:sym typeface="Lexend"/>
              </a:rPr>
              <a:t>What we do with the information: ​</a:t>
            </a:r>
            <a:endParaRPr sz="1700" dirty="0">
              <a:solidFill>
                <a:schemeClr val="dk1"/>
              </a:solidFill>
              <a:latin typeface="Lexend"/>
              <a:ea typeface="Lexend"/>
              <a:cs typeface="Lexend"/>
              <a:sym typeface="Lexend"/>
            </a:endParaRPr>
          </a:p>
          <a:p>
            <a:pPr marL="0" lvl="0" indent="0" algn="l" rtl="0">
              <a:lnSpc>
                <a:spcPct val="115000"/>
              </a:lnSpc>
              <a:spcBef>
                <a:spcPts val="0"/>
              </a:spcBef>
              <a:spcAft>
                <a:spcPts val="0"/>
              </a:spcAft>
              <a:buNone/>
            </a:pPr>
            <a:endParaRPr sz="700" dirty="0">
              <a:solidFill>
                <a:schemeClr val="dk1"/>
              </a:solidFill>
              <a:latin typeface="Lexend"/>
              <a:ea typeface="Lexend"/>
              <a:cs typeface="Lexend"/>
              <a:sym typeface="Lexend"/>
            </a:endParaRPr>
          </a:p>
          <a:p>
            <a:pPr marL="457200" lvl="0" indent="-336550" algn="l" rtl="0">
              <a:lnSpc>
                <a:spcPct val="115000"/>
              </a:lnSpc>
              <a:spcBef>
                <a:spcPts val="0"/>
              </a:spcBef>
              <a:spcAft>
                <a:spcPts val="0"/>
              </a:spcAft>
              <a:buClr>
                <a:schemeClr val="dk1"/>
              </a:buClr>
              <a:buSzPts val="1700"/>
              <a:buFont typeface="Lexend Light"/>
              <a:buChar char="●"/>
            </a:pPr>
            <a:r>
              <a:rPr lang="en-GB" sz="1700" dirty="0">
                <a:solidFill>
                  <a:schemeClr val="dk1"/>
                </a:solidFill>
                <a:latin typeface="Lexend Light"/>
                <a:ea typeface="Lexend Light"/>
                <a:cs typeface="Lexend Light"/>
                <a:sym typeface="Lexend Light"/>
              </a:rPr>
              <a:t>Share it on social media​</a:t>
            </a:r>
            <a:endParaRPr sz="1700" dirty="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dirty="0">
                <a:solidFill>
                  <a:schemeClr val="dk1"/>
                </a:solidFill>
                <a:latin typeface="Lexend Light"/>
                <a:ea typeface="Lexend Light"/>
                <a:cs typeface="Lexend Light"/>
                <a:sym typeface="Lexend Light"/>
              </a:rPr>
              <a:t>Share with pro-democracy movements​</a:t>
            </a:r>
            <a:endParaRPr sz="1700" dirty="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dirty="0">
                <a:solidFill>
                  <a:schemeClr val="dk1"/>
                </a:solidFill>
                <a:latin typeface="Lexend Light"/>
                <a:ea typeface="Lexend Light"/>
                <a:cs typeface="Lexend Light"/>
                <a:sym typeface="Lexend Light"/>
              </a:rPr>
              <a:t>Share with the local MP​</a:t>
            </a:r>
            <a:endParaRPr sz="1700" dirty="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dirty="0">
                <a:solidFill>
                  <a:schemeClr val="dk1"/>
                </a:solidFill>
                <a:latin typeface="Lexend Light"/>
                <a:ea typeface="Lexend Light"/>
                <a:cs typeface="Lexend Light"/>
                <a:sym typeface="Lexend Light"/>
              </a:rPr>
              <a:t>Reflect on the responses and challenge the ​effectiveness of the questions​</a:t>
            </a:r>
            <a:endParaRPr sz="1700" dirty="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dirty="0">
                <a:solidFill>
                  <a:schemeClr val="dk1"/>
                </a:solidFill>
                <a:latin typeface="Lexend Light"/>
                <a:ea typeface="Lexend Light"/>
                <a:cs typeface="Lexend Light"/>
                <a:sym typeface="Lexend Light"/>
              </a:rPr>
              <a:t>Evolve the board!​</a:t>
            </a:r>
            <a:endParaRPr sz="1700" dirty="0">
              <a:solidFill>
                <a:schemeClr val="dk1"/>
              </a:solidFill>
              <a:latin typeface="Lexend Light"/>
              <a:ea typeface="Lexend Light"/>
              <a:cs typeface="Lexend Light"/>
              <a:sym typeface="Lexend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85"/>
        <p:cNvGrpSpPr/>
        <p:nvPr/>
      </p:nvGrpSpPr>
      <p:grpSpPr>
        <a:xfrm>
          <a:off x="0" y="0"/>
          <a:ext cx="0" cy="0"/>
          <a:chOff x="0" y="0"/>
          <a:chExt cx="0" cy="0"/>
        </a:xfrm>
      </p:grpSpPr>
      <p:sp>
        <p:nvSpPr>
          <p:cNvPr id="186" name="Google Shape;186;p22"/>
          <p:cNvSpPr/>
          <p:nvPr/>
        </p:nvSpPr>
        <p:spPr>
          <a:xfrm>
            <a:off x="127000" y="1504725"/>
            <a:ext cx="8588400" cy="3455700"/>
          </a:xfrm>
          <a:prstGeom prst="roundRect">
            <a:avLst>
              <a:gd name="adj" fmla="val 16667"/>
            </a:avLst>
          </a:prstGeom>
          <a:solidFill>
            <a:srgbClr val="0E7D48">
              <a:alpha val="176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2"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grpSp>
        <p:nvGrpSpPr>
          <p:cNvPr id="188" name="Google Shape;188;p22"/>
          <p:cNvGrpSpPr/>
          <p:nvPr/>
        </p:nvGrpSpPr>
        <p:grpSpPr>
          <a:xfrm>
            <a:off x="7389422" y="3172488"/>
            <a:ext cx="1919363" cy="2677444"/>
            <a:chOff x="2562699" y="2240398"/>
            <a:chExt cx="1146025" cy="1592200"/>
          </a:xfrm>
        </p:grpSpPr>
        <p:sp>
          <p:nvSpPr>
            <p:cNvPr id="189" name="Google Shape;189;p22"/>
            <p:cNvSpPr/>
            <p:nvPr/>
          </p:nvSpPr>
          <p:spPr>
            <a:xfrm>
              <a:off x="2562699" y="2240398"/>
              <a:ext cx="1146025" cy="1592200"/>
            </a:xfrm>
            <a:custGeom>
              <a:avLst/>
              <a:gdLst/>
              <a:ahLst/>
              <a:cxnLst/>
              <a:rect l="l" t="t" r="r" b="b"/>
              <a:pathLst>
                <a:path w="45841" h="63688" extrusionOk="0">
                  <a:moveTo>
                    <a:pt x="1738" y="62608"/>
                  </a:moveTo>
                  <a:cubicBezTo>
                    <a:pt x="4619" y="63902"/>
                    <a:pt x="15379" y="64313"/>
                    <a:pt x="17613" y="62255"/>
                  </a:cubicBezTo>
                  <a:cubicBezTo>
                    <a:pt x="19847" y="60197"/>
                    <a:pt x="13409" y="53788"/>
                    <a:pt x="15143" y="50260"/>
                  </a:cubicBezTo>
                  <a:cubicBezTo>
                    <a:pt x="16878" y="46732"/>
                    <a:pt x="23669" y="45058"/>
                    <a:pt x="28020" y="41089"/>
                  </a:cubicBezTo>
                  <a:cubicBezTo>
                    <a:pt x="32371" y="37121"/>
                    <a:pt x="38280" y="32946"/>
                    <a:pt x="41249" y="26449"/>
                  </a:cubicBezTo>
                  <a:cubicBezTo>
                    <a:pt x="44218" y="19952"/>
                    <a:pt x="45953" y="6046"/>
                    <a:pt x="45835" y="2107"/>
                  </a:cubicBezTo>
                  <a:cubicBezTo>
                    <a:pt x="45717" y="-1832"/>
                    <a:pt x="41954" y="549"/>
                    <a:pt x="40543" y="2813"/>
                  </a:cubicBezTo>
                  <a:cubicBezTo>
                    <a:pt x="39132" y="5077"/>
                    <a:pt x="39073" y="12338"/>
                    <a:pt x="37368" y="15689"/>
                  </a:cubicBezTo>
                  <a:cubicBezTo>
                    <a:pt x="35663" y="19040"/>
                    <a:pt x="32900" y="20863"/>
                    <a:pt x="30313" y="22921"/>
                  </a:cubicBezTo>
                  <a:cubicBezTo>
                    <a:pt x="27726" y="24979"/>
                    <a:pt x="23522" y="27360"/>
                    <a:pt x="21846" y="28036"/>
                  </a:cubicBezTo>
                  <a:cubicBezTo>
                    <a:pt x="20170" y="28712"/>
                    <a:pt x="19759" y="27888"/>
                    <a:pt x="20259" y="26977"/>
                  </a:cubicBezTo>
                  <a:cubicBezTo>
                    <a:pt x="20759" y="26066"/>
                    <a:pt x="24492" y="24067"/>
                    <a:pt x="24845" y="22568"/>
                  </a:cubicBezTo>
                  <a:cubicBezTo>
                    <a:pt x="25198" y="21069"/>
                    <a:pt x="25337" y="17009"/>
                    <a:pt x="22375" y="17982"/>
                  </a:cubicBezTo>
                  <a:cubicBezTo>
                    <a:pt x="19413" y="18956"/>
                    <a:pt x="10645" y="24679"/>
                    <a:pt x="7074" y="28409"/>
                  </a:cubicBezTo>
                  <a:cubicBezTo>
                    <a:pt x="3503" y="32139"/>
                    <a:pt x="2076" y="36016"/>
                    <a:pt x="951" y="40363"/>
                  </a:cubicBezTo>
                  <a:cubicBezTo>
                    <a:pt x="-173" y="44711"/>
                    <a:pt x="196" y="50787"/>
                    <a:pt x="327" y="54494"/>
                  </a:cubicBezTo>
                  <a:cubicBezTo>
                    <a:pt x="458" y="58202"/>
                    <a:pt x="-1143" y="61315"/>
                    <a:pt x="1738" y="62608"/>
                  </a:cubicBezTo>
                  <a:close/>
                </a:path>
              </a:pathLst>
            </a:custGeom>
            <a:solidFill>
              <a:srgbClr val="0E7D48"/>
            </a:solidFill>
            <a:ln>
              <a:noFill/>
            </a:ln>
          </p:spPr>
          <p:txBody>
            <a:bodyPr/>
            <a:lstStyle/>
            <a:p>
              <a:endParaRPr lang="en-GB"/>
            </a:p>
          </p:txBody>
        </p:sp>
        <p:sp>
          <p:nvSpPr>
            <p:cNvPr id="190" name="Google Shape;190;p22"/>
            <p:cNvSpPr/>
            <p:nvPr/>
          </p:nvSpPr>
          <p:spPr>
            <a:xfrm>
              <a:off x="3101304" y="2261989"/>
              <a:ext cx="343400" cy="498875"/>
            </a:xfrm>
            <a:custGeom>
              <a:avLst/>
              <a:gdLst/>
              <a:ahLst/>
              <a:cxnLst/>
              <a:rect l="l" t="t" r="r" b="b"/>
              <a:pathLst>
                <a:path w="13736" h="19955" extrusionOk="0">
                  <a:moveTo>
                    <a:pt x="7534" y="19939"/>
                  </a:moveTo>
                  <a:cubicBezTo>
                    <a:pt x="8945" y="19645"/>
                    <a:pt x="13355" y="16264"/>
                    <a:pt x="13708" y="13060"/>
                  </a:cubicBezTo>
                  <a:cubicBezTo>
                    <a:pt x="14061" y="9856"/>
                    <a:pt x="11003" y="2448"/>
                    <a:pt x="9651" y="713"/>
                  </a:cubicBezTo>
                  <a:cubicBezTo>
                    <a:pt x="8299" y="-1021"/>
                    <a:pt x="5947" y="713"/>
                    <a:pt x="5594" y="2653"/>
                  </a:cubicBezTo>
                  <a:cubicBezTo>
                    <a:pt x="5241" y="4593"/>
                    <a:pt x="8122" y="11414"/>
                    <a:pt x="7534" y="12355"/>
                  </a:cubicBezTo>
                  <a:cubicBezTo>
                    <a:pt x="6946" y="13296"/>
                    <a:pt x="3301" y="8592"/>
                    <a:pt x="2066" y="8298"/>
                  </a:cubicBezTo>
                  <a:cubicBezTo>
                    <a:pt x="831" y="8004"/>
                    <a:pt x="-403" y="9503"/>
                    <a:pt x="126" y="10591"/>
                  </a:cubicBezTo>
                  <a:cubicBezTo>
                    <a:pt x="655" y="11679"/>
                    <a:pt x="4006" y="13266"/>
                    <a:pt x="5241" y="14824"/>
                  </a:cubicBezTo>
                  <a:cubicBezTo>
                    <a:pt x="6476" y="16382"/>
                    <a:pt x="6123" y="20233"/>
                    <a:pt x="7534" y="19939"/>
                  </a:cubicBezTo>
                  <a:close/>
                </a:path>
              </a:pathLst>
            </a:custGeom>
            <a:solidFill>
              <a:srgbClr val="0E7D48"/>
            </a:solidFill>
            <a:ln>
              <a:noFill/>
            </a:ln>
          </p:spPr>
          <p:txBody>
            <a:bodyPr/>
            <a:lstStyle/>
            <a:p>
              <a:endParaRPr lang="en-GB"/>
            </a:p>
          </p:txBody>
        </p:sp>
      </p:grpSp>
      <p:sp>
        <p:nvSpPr>
          <p:cNvPr id="191" name="Google Shape;191;p22"/>
          <p:cNvSpPr txBox="1"/>
          <p:nvPr/>
        </p:nvSpPr>
        <p:spPr>
          <a:xfrm>
            <a:off x="183575" y="1507150"/>
            <a:ext cx="8370000" cy="3455700"/>
          </a:xfrm>
          <a:prstGeom prst="rect">
            <a:avLst/>
          </a:prstGeom>
          <a:noFill/>
          <a:ln>
            <a:noFill/>
          </a:ln>
        </p:spPr>
        <p:txBody>
          <a:bodyPr spcFirstLastPara="1" wrap="square" lIns="91425" tIns="91425" rIns="91425" bIns="91425" anchor="t" anchorCtr="0">
            <a:spAutoFit/>
          </a:bodyPr>
          <a:lstStyle/>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You need a flipchart board and paper, stickers, sharpies, a long, long ruler!​</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Don’t bother on wet and very windy days!​</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​Set up outside an empty shop so as not to annoy retailers.​</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Shopping malls etc are problematic – private land, often. You need to be on public space.​</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Don’t sell anything. Offer to put people’s stickers on for them​.</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Have a QR code or sign-up cards for those who want to get involved​</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90 minutes is quite long enough for one team – 3 people max​ - If you have more volunteers, run a second board.​</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Thank people for taking part.​</a:t>
            </a:r>
            <a:endParaRPr sz="1700">
              <a:solidFill>
                <a:schemeClr val="dk1"/>
              </a:solidFill>
              <a:latin typeface="Lexend Light"/>
              <a:ea typeface="Lexend Light"/>
              <a:cs typeface="Lexend Light"/>
              <a:sym typeface="Lexend Light"/>
            </a:endParaRPr>
          </a:p>
          <a:p>
            <a:pPr marL="4572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Tell them where they can see the results​.</a:t>
            </a:r>
            <a:endParaRPr sz="1700">
              <a:solidFill>
                <a:schemeClr val="dk1"/>
              </a:solidFill>
              <a:latin typeface="Lexend Light"/>
              <a:ea typeface="Lexend Light"/>
              <a:cs typeface="Lexend Light"/>
              <a:sym typeface="Lexend Light"/>
            </a:endParaRPr>
          </a:p>
        </p:txBody>
      </p:sp>
      <p:sp>
        <p:nvSpPr>
          <p:cNvPr id="192" name="Google Shape;192;p22"/>
          <p:cNvSpPr/>
          <p:nvPr/>
        </p:nvSpPr>
        <p:spPr>
          <a:xfrm>
            <a:off x="1844273" y="219925"/>
            <a:ext cx="5455800" cy="985800"/>
          </a:xfrm>
          <a:prstGeom prst="roundRect">
            <a:avLst>
              <a:gd name="adj" fmla="val 16667"/>
            </a:avLst>
          </a:prstGeom>
          <a:noFill/>
          <a:ln w="11847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193" name="Google Shape;193;p22"/>
          <p:cNvSpPr/>
          <p:nvPr/>
        </p:nvSpPr>
        <p:spPr>
          <a:xfrm>
            <a:off x="1955470" y="328523"/>
            <a:ext cx="5233200" cy="768600"/>
          </a:xfrm>
          <a:prstGeom prst="roundRect">
            <a:avLst>
              <a:gd name="adj" fmla="val 16667"/>
            </a:avLst>
          </a:prstGeom>
          <a:noFill/>
          <a:ln w="2962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194" name="Google Shape;194;p22"/>
          <p:cNvSpPr txBox="1"/>
          <p:nvPr/>
        </p:nvSpPr>
        <p:spPr>
          <a:xfrm>
            <a:off x="1309950" y="258172"/>
            <a:ext cx="6524100" cy="9252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4767">
                <a:solidFill>
                  <a:srgbClr val="0F3133"/>
                </a:solidFill>
                <a:latin typeface="Lexend Medium"/>
                <a:ea typeface="Lexend Medium"/>
                <a:cs typeface="Lexend Medium"/>
                <a:sym typeface="Lexend Medium"/>
              </a:rPr>
              <a:t>Tips and Tricks</a:t>
            </a:r>
            <a:endParaRPr sz="4767">
              <a:solidFill>
                <a:srgbClr val="0F3133"/>
              </a:solidFill>
              <a:latin typeface="Lexend Medium"/>
              <a:ea typeface="Lexend Medium"/>
              <a:cs typeface="Lexend Medium"/>
              <a:sym typeface="Lexend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CD36C8-CAA5-BB7D-BB9F-8FD4B68F964B}"/>
              </a:ext>
            </a:extLst>
          </p:cNvPr>
          <p:cNvSpPr txBox="1"/>
          <p:nvPr/>
        </p:nvSpPr>
        <p:spPr>
          <a:xfrm>
            <a:off x="274296" y="1008123"/>
            <a:ext cx="6724170" cy="584775"/>
          </a:xfrm>
          <a:prstGeom prst="rect">
            <a:avLst/>
          </a:prstGeom>
          <a:noFill/>
        </p:spPr>
        <p:txBody>
          <a:bodyPr wrap="square" rtlCol="0">
            <a:spAutoFit/>
          </a:bodyPr>
          <a:lstStyle/>
          <a:p>
            <a:pPr algn="ctr"/>
            <a:r>
              <a:rPr lang="en-GB" sz="3200">
                <a:latin typeface="Arial" panose="020B0604020202020204" pitchFamily="34" charset="0"/>
                <a:cs typeface="Arial" panose="020B0604020202020204" pitchFamily="34" charset="0"/>
              </a:rPr>
              <a:t>Questions!</a:t>
            </a:r>
            <a:endParaRPr lang="en-GB" sz="32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6FD9225-7A7F-838F-6852-FD7175D1B10A}"/>
              </a:ext>
            </a:extLst>
          </p:cNvPr>
          <p:cNvPicPr>
            <a:picLocks noChangeAspect="1"/>
          </p:cNvPicPr>
          <p:nvPr/>
        </p:nvPicPr>
        <p:blipFill>
          <a:blip r:embed="rId3"/>
          <a:stretch>
            <a:fillRect/>
          </a:stretch>
        </p:blipFill>
        <p:spPr>
          <a:xfrm>
            <a:off x="6998466" y="335262"/>
            <a:ext cx="1692534" cy="1699405"/>
          </a:xfrm>
          <a:prstGeom prst="rect">
            <a:avLst/>
          </a:prstGeom>
        </p:spPr>
      </p:pic>
    </p:spTree>
    <p:extLst>
      <p:ext uri="{BB962C8B-B14F-4D97-AF65-F5344CB8AC3E}">
        <p14:creationId xmlns:p14="http://schemas.microsoft.com/office/powerpoint/2010/main" val="3362738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65"/>
        <p:cNvGrpSpPr/>
        <p:nvPr/>
      </p:nvGrpSpPr>
      <p:grpSpPr>
        <a:xfrm>
          <a:off x="0" y="0"/>
          <a:ext cx="0" cy="0"/>
          <a:chOff x="0" y="0"/>
          <a:chExt cx="0" cy="0"/>
        </a:xfrm>
      </p:grpSpPr>
      <p:grpSp>
        <p:nvGrpSpPr>
          <p:cNvPr id="66" name="Google Shape;66;p14"/>
          <p:cNvGrpSpPr/>
          <p:nvPr/>
        </p:nvGrpSpPr>
        <p:grpSpPr>
          <a:xfrm>
            <a:off x="-203466" y="2057302"/>
            <a:ext cx="1831744" cy="3549887"/>
            <a:chOff x="2167727" y="1494937"/>
            <a:chExt cx="1353039" cy="2622165"/>
          </a:xfrm>
        </p:grpSpPr>
        <p:sp>
          <p:nvSpPr>
            <p:cNvPr id="67" name="Google Shape;67;p14"/>
            <p:cNvSpPr/>
            <p:nvPr/>
          </p:nvSpPr>
          <p:spPr>
            <a:xfrm>
              <a:off x="2405559" y="2283277"/>
              <a:ext cx="438850" cy="1833825"/>
            </a:xfrm>
            <a:custGeom>
              <a:avLst/>
              <a:gdLst/>
              <a:ahLst/>
              <a:cxnLst/>
              <a:rect l="l" t="t" r="r" b="b"/>
              <a:pathLst>
                <a:path w="17554" h="73353" extrusionOk="0">
                  <a:moveTo>
                    <a:pt x="13894" y="32659"/>
                  </a:moveTo>
                  <a:cubicBezTo>
                    <a:pt x="11692" y="34054"/>
                    <a:pt x="5598" y="48222"/>
                    <a:pt x="3763" y="43671"/>
                  </a:cubicBezTo>
                  <a:cubicBezTo>
                    <a:pt x="1928" y="39120"/>
                    <a:pt x="3396" y="11885"/>
                    <a:pt x="2882" y="5351"/>
                  </a:cubicBezTo>
                  <a:cubicBezTo>
                    <a:pt x="2368" y="-1182"/>
                    <a:pt x="1121" y="-1953"/>
                    <a:pt x="680" y="4470"/>
                  </a:cubicBezTo>
                  <a:cubicBezTo>
                    <a:pt x="240" y="10893"/>
                    <a:pt x="313" y="32733"/>
                    <a:pt x="239" y="43891"/>
                  </a:cubicBezTo>
                  <a:cubicBezTo>
                    <a:pt x="166" y="55049"/>
                    <a:pt x="-201" y="67272"/>
                    <a:pt x="239" y="71420"/>
                  </a:cubicBezTo>
                  <a:cubicBezTo>
                    <a:pt x="680" y="75568"/>
                    <a:pt x="2295" y="72154"/>
                    <a:pt x="2882" y="68777"/>
                  </a:cubicBezTo>
                  <a:cubicBezTo>
                    <a:pt x="3469" y="65400"/>
                    <a:pt x="1414" y="56738"/>
                    <a:pt x="3763" y="51159"/>
                  </a:cubicBezTo>
                  <a:cubicBezTo>
                    <a:pt x="6112" y="45580"/>
                    <a:pt x="15289" y="38385"/>
                    <a:pt x="16977" y="35302"/>
                  </a:cubicBezTo>
                  <a:cubicBezTo>
                    <a:pt x="18666" y="32219"/>
                    <a:pt x="16096" y="31264"/>
                    <a:pt x="13894" y="32659"/>
                  </a:cubicBezTo>
                  <a:close/>
                </a:path>
              </a:pathLst>
            </a:custGeom>
            <a:solidFill>
              <a:srgbClr val="F4740F"/>
            </a:solidFill>
            <a:ln>
              <a:noFill/>
            </a:ln>
          </p:spPr>
          <p:txBody>
            <a:bodyPr/>
            <a:lstStyle/>
            <a:p>
              <a:endParaRPr lang="en-GB"/>
            </a:p>
          </p:txBody>
        </p:sp>
        <p:sp>
          <p:nvSpPr>
            <p:cNvPr id="68" name="Google Shape;68;p14"/>
            <p:cNvSpPr/>
            <p:nvPr/>
          </p:nvSpPr>
          <p:spPr>
            <a:xfrm>
              <a:off x="2167727" y="1494937"/>
              <a:ext cx="600775" cy="919325"/>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ECAB0F"/>
            </a:solidFill>
            <a:ln>
              <a:noFill/>
            </a:ln>
          </p:spPr>
          <p:txBody>
            <a:bodyPr/>
            <a:lstStyle/>
            <a:p>
              <a:endParaRPr lang="en-GB"/>
            </a:p>
          </p:txBody>
        </p:sp>
        <p:sp>
          <p:nvSpPr>
            <p:cNvPr id="69" name="Google Shape;69;p14"/>
            <p:cNvSpPr/>
            <p:nvPr/>
          </p:nvSpPr>
          <p:spPr>
            <a:xfrm>
              <a:off x="2607916" y="2209338"/>
              <a:ext cx="912850" cy="979625"/>
            </a:xfrm>
            <a:custGeom>
              <a:avLst/>
              <a:gdLst/>
              <a:ahLst/>
              <a:cxnLst/>
              <a:rect l="l" t="t" r="r" b="b"/>
              <a:pathLst>
                <a:path w="36514" h="39185" extrusionOk="0">
                  <a:moveTo>
                    <a:pt x="10423" y="38479"/>
                  </a:moveTo>
                  <a:cubicBezTo>
                    <a:pt x="12515" y="39066"/>
                    <a:pt x="15709" y="39580"/>
                    <a:pt x="18352" y="38699"/>
                  </a:cubicBezTo>
                  <a:cubicBezTo>
                    <a:pt x="20995" y="37818"/>
                    <a:pt x="23674" y="36571"/>
                    <a:pt x="26280" y="33194"/>
                  </a:cubicBezTo>
                  <a:cubicBezTo>
                    <a:pt x="28886" y="29817"/>
                    <a:pt x="32446" y="23834"/>
                    <a:pt x="33988" y="18438"/>
                  </a:cubicBezTo>
                  <a:cubicBezTo>
                    <a:pt x="35530" y="13042"/>
                    <a:pt x="37732" y="3206"/>
                    <a:pt x="35530" y="820"/>
                  </a:cubicBezTo>
                  <a:cubicBezTo>
                    <a:pt x="33328" y="-1566"/>
                    <a:pt x="25766" y="1847"/>
                    <a:pt x="20774" y="4123"/>
                  </a:cubicBezTo>
                  <a:cubicBezTo>
                    <a:pt x="15782" y="6399"/>
                    <a:pt x="9028" y="10510"/>
                    <a:pt x="5578" y="14474"/>
                  </a:cubicBezTo>
                  <a:cubicBezTo>
                    <a:pt x="2128" y="18438"/>
                    <a:pt x="367" y="24751"/>
                    <a:pt x="73" y="27908"/>
                  </a:cubicBezTo>
                  <a:cubicBezTo>
                    <a:pt x="-220" y="31065"/>
                    <a:pt x="1395" y="34515"/>
                    <a:pt x="3817" y="33414"/>
                  </a:cubicBezTo>
                  <a:cubicBezTo>
                    <a:pt x="6240" y="32313"/>
                    <a:pt x="10938" y="24898"/>
                    <a:pt x="14608" y="21301"/>
                  </a:cubicBezTo>
                  <a:cubicBezTo>
                    <a:pt x="18279" y="17704"/>
                    <a:pt x="26024" y="11244"/>
                    <a:pt x="25840" y="11831"/>
                  </a:cubicBezTo>
                  <a:cubicBezTo>
                    <a:pt x="25657" y="12418"/>
                    <a:pt x="16847" y="20934"/>
                    <a:pt x="13507" y="24825"/>
                  </a:cubicBezTo>
                  <a:cubicBezTo>
                    <a:pt x="10167" y="28716"/>
                    <a:pt x="6313" y="32900"/>
                    <a:pt x="5799" y="35176"/>
                  </a:cubicBezTo>
                  <a:cubicBezTo>
                    <a:pt x="5285" y="37452"/>
                    <a:pt x="8331" y="37892"/>
                    <a:pt x="10423" y="38479"/>
                  </a:cubicBezTo>
                  <a:close/>
                </a:path>
              </a:pathLst>
            </a:custGeom>
            <a:solidFill>
              <a:srgbClr val="F4740F"/>
            </a:solidFill>
            <a:ln>
              <a:noFill/>
            </a:ln>
          </p:spPr>
          <p:txBody>
            <a:bodyPr/>
            <a:lstStyle/>
            <a:p>
              <a:endParaRPr lang="en-GB"/>
            </a:p>
          </p:txBody>
        </p:sp>
        <p:sp>
          <p:nvSpPr>
            <p:cNvPr id="70" name="Google Shape;70;p14"/>
            <p:cNvSpPr/>
            <p:nvPr/>
          </p:nvSpPr>
          <p:spPr>
            <a:xfrm>
              <a:off x="2436298" y="1587494"/>
              <a:ext cx="47700" cy="628275"/>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sp>
        <p:nvSpPr>
          <p:cNvPr id="71" name="Google Shape;71;p14"/>
          <p:cNvSpPr/>
          <p:nvPr/>
        </p:nvSpPr>
        <p:spPr>
          <a:xfrm>
            <a:off x="1561061" y="219925"/>
            <a:ext cx="5778600" cy="985800"/>
          </a:xfrm>
          <a:prstGeom prst="roundRect">
            <a:avLst>
              <a:gd name="adj" fmla="val 16667"/>
            </a:avLst>
          </a:prstGeom>
          <a:noFill/>
          <a:ln w="11847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72" name="Google Shape;72;p14"/>
          <p:cNvSpPr/>
          <p:nvPr/>
        </p:nvSpPr>
        <p:spPr>
          <a:xfrm>
            <a:off x="1678837" y="328523"/>
            <a:ext cx="5542800" cy="768600"/>
          </a:xfrm>
          <a:prstGeom prst="roundRect">
            <a:avLst>
              <a:gd name="adj" fmla="val 16667"/>
            </a:avLst>
          </a:prstGeom>
          <a:noFill/>
          <a:ln w="2962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73" name="Google Shape;73;p14"/>
          <p:cNvSpPr txBox="1"/>
          <p:nvPr/>
        </p:nvSpPr>
        <p:spPr>
          <a:xfrm>
            <a:off x="995125" y="258172"/>
            <a:ext cx="6910200" cy="9252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4767">
                <a:solidFill>
                  <a:srgbClr val="0F3133"/>
                </a:solidFill>
                <a:latin typeface="Lexend Medium"/>
                <a:ea typeface="Lexend Medium"/>
                <a:cs typeface="Lexend Medium"/>
                <a:sym typeface="Lexend Medium"/>
              </a:rPr>
              <a:t>Our Message</a:t>
            </a:r>
            <a:endParaRPr sz="4767">
              <a:solidFill>
                <a:srgbClr val="0F3133"/>
              </a:solidFill>
              <a:latin typeface="Lexend Medium"/>
              <a:ea typeface="Lexend Medium"/>
              <a:cs typeface="Lexend Medium"/>
              <a:sym typeface="Lexend Medium"/>
            </a:endParaRPr>
          </a:p>
        </p:txBody>
      </p:sp>
      <p:pic>
        <p:nvPicPr>
          <p:cNvPr id="74" name="Google Shape;74;p14"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sp>
        <p:nvSpPr>
          <p:cNvPr id="75" name="Google Shape;75;p14"/>
          <p:cNvSpPr txBox="1"/>
          <p:nvPr/>
        </p:nvSpPr>
        <p:spPr>
          <a:xfrm>
            <a:off x="995125" y="1253688"/>
            <a:ext cx="78408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700" dirty="0">
                <a:solidFill>
                  <a:schemeClr val="dk1"/>
                </a:solidFill>
                <a:latin typeface="Lexend Light"/>
                <a:ea typeface="Lexend Light"/>
                <a:cs typeface="Lexend Light"/>
                <a:sym typeface="Lexend Light"/>
              </a:rPr>
              <a:t>“The billionaires and their media are using hate and fear to divide communities and win power. We believe </a:t>
            </a:r>
            <a:r>
              <a:rPr lang="en-GB" sz="1700" dirty="0">
                <a:solidFill>
                  <a:schemeClr val="dk1"/>
                </a:solidFill>
                <a:latin typeface="Lexend"/>
                <a:ea typeface="Lexend"/>
                <a:cs typeface="Lexend"/>
                <a:sym typeface="Lexend"/>
              </a:rPr>
              <a:t>there's more that unites than divides us</a:t>
            </a:r>
            <a:r>
              <a:rPr lang="en-GB" sz="1700" dirty="0">
                <a:solidFill>
                  <a:schemeClr val="dk1"/>
                </a:solidFill>
                <a:latin typeface="Lexend Light"/>
                <a:ea typeface="Lexend Light"/>
                <a:cs typeface="Lexend Light"/>
                <a:sym typeface="Lexend Light"/>
              </a:rPr>
              <a:t> and we're having the conversations that prove it.”</a:t>
            </a:r>
            <a:endParaRPr sz="1700" dirty="0">
              <a:solidFill>
                <a:schemeClr val="dk2"/>
              </a:solidFill>
              <a:latin typeface="Lexend Light"/>
              <a:ea typeface="Lexend Light"/>
              <a:cs typeface="Lexend Light"/>
              <a:sym typeface="Lexend Light"/>
            </a:endParaRPr>
          </a:p>
        </p:txBody>
      </p:sp>
      <p:sp>
        <p:nvSpPr>
          <p:cNvPr id="76" name="Google Shape;76;p14"/>
          <p:cNvSpPr/>
          <p:nvPr/>
        </p:nvSpPr>
        <p:spPr>
          <a:xfrm>
            <a:off x="995125" y="2223300"/>
            <a:ext cx="7840800" cy="1349100"/>
          </a:xfrm>
          <a:prstGeom prst="roundRect">
            <a:avLst>
              <a:gd name="adj" fmla="val 16667"/>
            </a:avLst>
          </a:prstGeom>
          <a:solidFill>
            <a:srgbClr val="F4740F">
              <a:alpha val="5686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7" name="Google Shape;77;p14"/>
          <p:cNvSpPr txBox="1"/>
          <p:nvPr/>
        </p:nvSpPr>
        <p:spPr>
          <a:xfrm>
            <a:off x="995125" y="2223299"/>
            <a:ext cx="7840800" cy="1349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1700">
                <a:solidFill>
                  <a:schemeClr val="dk1"/>
                </a:solidFill>
                <a:latin typeface="Lexend"/>
                <a:ea typeface="Lexend"/>
                <a:cs typeface="Lexend"/>
                <a:sym typeface="Lexend"/>
              </a:rPr>
              <a:t>What we say on the street:​</a:t>
            </a:r>
            <a:endParaRPr sz="1700">
              <a:solidFill>
                <a:schemeClr val="dk1"/>
              </a:solidFill>
              <a:latin typeface="Lexend"/>
              <a:ea typeface="Lexend"/>
              <a:cs typeface="Lexend"/>
              <a:sym typeface="Lexend"/>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We’re a group of women, as it happens, from no political party, anxious about the direction of travel in politics and society as a whole and keen to find out how people feel on key issues.</a:t>
            </a:r>
            <a:endParaRPr sz="1700">
              <a:solidFill>
                <a:schemeClr val="dk2"/>
              </a:solidFill>
              <a:latin typeface="Lexend Light"/>
              <a:ea typeface="Lexend Light"/>
              <a:cs typeface="Lexend Light"/>
              <a:sym typeface="Lexend Light"/>
            </a:endParaRPr>
          </a:p>
        </p:txBody>
      </p:sp>
      <p:sp>
        <p:nvSpPr>
          <p:cNvPr id="78" name="Google Shape;78;p14"/>
          <p:cNvSpPr/>
          <p:nvPr/>
        </p:nvSpPr>
        <p:spPr>
          <a:xfrm>
            <a:off x="995250" y="3678875"/>
            <a:ext cx="7840800" cy="1349100"/>
          </a:xfrm>
          <a:prstGeom prst="roundRect">
            <a:avLst>
              <a:gd name="adj" fmla="val 16667"/>
            </a:avLst>
          </a:prstGeom>
          <a:solidFill>
            <a:srgbClr val="F4740F">
              <a:alpha val="2157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 name="Google Shape;79;p14"/>
          <p:cNvSpPr txBox="1"/>
          <p:nvPr/>
        </p:nvSpPr>
        <p:spPr>
          <a:xfrm>
            <a:off x="995250" y="3678875"/>
            <a:ext cx="7840800" cy="1349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We aim to </a:t>
            </a:r>
            <a:r>
              <a:rPr lang="en-GB" sz="1700">
                <a:solidFill>
                  <a:schemeClr val="dk1"/>
                </a:solidFill>
                <a:latin typeface="Lexend"/>
                <a:ea typeface="Lexend"/>
                <a:cs typeface="Lexend"/>
                <a:sym typeface="Lexend"/>
              </a:rPr>
              <a:t>counter the Reform UK/Conservative agenda</a:t>
            </a:r>
            <a:r>
              <a:rPr lang="en-GB" sz="1700">
                <a:solidFill>
                  <a:schemeClr val="dk1"/>
                </a:solidFill>
                <a:latin typeface="Lexend Light"/>
                <a:ea typeface="Lexend Light"/>
                <a:cs typeface="Lexend Light"/>
                <a:sym typeface="Lexend Light"/>
              </a:rPr>
              <a:t>… and the​</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racist, xenophobic and often misogynist narrative spread by toxic media and attempt to give prominence to shared values of decency, tolerance, compassion and fairness.</a:t>
            </a:r>
            <a:endParaRPr sz="1700">
              <a:solidFill>
                <a:schemeClr val="dk1"/>
              </a:solidFill>
              <a:latin typeface="Lexend Light"/>
              <a:ea typeface="Lexend Light"/>
              <a:cs typeface="Lexend Light"/>
              <a:sym typeface="Lexend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83"/>
        <p:cNvGrpSpPr/>
        <p:nvPr/>
      </p:nvGrpSpPr>
      <p:grpSpPr>
        <a:xfrm>
          <a:off x="0" y="0"/>
          <a:ext cx="0" cy="0"/>
          <a:chOff x="0" y="0"/>
          <a:chExt cx="0" cy="0"/>
        </a:xfrm>
      </p:grpSpPr>
      <p:sp>
        <p:nvSpPr>
          <p:cNvPr id="84" name="Google Shape;84;p15"/>
          <p:cNvSpPr/>
          <p:nvPr/>
        </p:nvSpPr>
        <p:spPr>
          <a:xfrm>
            <a:off x="1362300" y="3163325"/>
            <a:ext cx="6419400" cy="1243500"/>
          </a:xfrm>
          <a:prstGeom prst="roundRect">
            <a:avLst>
              <a:gd name="adj" fmla="val 16667"/>
            </a:avLst>
          </a:prstGeom>
          <a:solidFill>
            <a:srgbClr val="0E7D48">
              <a:alpha val="176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5" name="Google Shape;85;p15"/>
          <p:cNvSpPr/>
          <p:nvPr/>
        </p:nvSpPr>
        <p:spPr>
          <a:xfrm>
            <a:off x="1187010" y="223525"/>
            <a:ext cx="6254700" cy="985800"/>
          </a:xfrm>
          <a:prstGeom prst="roundRect">
            <a:avLst>
              <a:gd name="adj" fmla="val 16667"/>
            </a:avLst>
          </a:prstGeom>
          <a:noFill/>
          <a:ln w="11847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86" name="Google Shape;86;p15"/>
          <p:cNvSpPr/>
          <p:nvPr/>
        </p:nvSpPr>
        <p:spPr>
          <a:xfrm>
            <a:off x="1314490" y="332123"/>
            <a:ext cx="5999400" cy="768600"/>
          </a:xfrm>
          <a:prstGeom prst="roundRect">
            <a:avLst>
              <a:gd name="adj" fmla="val 16667"/>
            </a:avLst>
          </a:prstGeom>
          <a:noFill/>
          <a:ln w="2962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87" name="Google Shape;87;p15"/>
          <p:cNvSpPr txBox="1"/>
          <p:nvPr/>
        </p:nvSpPr>
        <p:spPr>
          <a:xfrm>
            <a:off x="574450" y="261772"/>
            <a:ext cx="7479600" cy="9252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4767">
                <a:solidFill>
                  <a:srgbClr val="0F3133"/>
                </a:solidFill>
                <a:latin typeface="Lexend Medium"/>
                <a:ea typeface="Lexend Medium"/>
                <a:cs typeface="Lexend Medium"/>
                <a:sym typeface="Lexend Medium"/>
              </a:rPr>
              <a:t>Democracy Meters</a:t>
            </a:r>
            <a:endParaRPr sz="4767">
              <a:solidFill>
                <a:srgbClr val="0F3133"/>
              </a:solidFill>
              <a:latin typeface="Lexend Medium"/>
              <a:ea typeface="Lexend Medium"/>
              <a:cs typeface="Lexend Medium"/>
              <a:sym typeface="Lexend Medium"/>
            </a:endParaRPr>
          </a:p>
        </p:txBody>
      </p:sp>
      <p:pic>
        <p:nvPicPr>
          <p:cNvPr id="88" name="Google Shape;88;p15"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grpSp>
        <p:nvGrpSpPr>
          <p:cNvPr id="89" name="Google Shape;89;p15"/>
          <p:cNvGrpSpPr/>
          <p:nvPr/>
        </p:nvGrpSpPr>
        <p:grpSpPr>
          <a:xfrm>
            <a:off x="6782482" y="3258444"/>
            <a:ext cx="1996719" cy="2774090"/>
            <a:chOff x="2562699" y="2240398"/>
            <a:chExt cx="1146025" cy="1592200"/>
          </a:xfrm>
        </p:grpSpPr>
        <p:sp>
          <p:nvSpPr>
            <p:cNvPr id="90" name="Google Shape;90;p15"/>
            <p:cNvSpPr/>
            <p:nvPr/>
          </p:nvSpPr>
          <p:spPr>
            <a:xfrm>
              <a:off x="2562699" y="2240398"/>
              <a:ext cx="1146025" cy="1592200"/>
            </a:xfrm>
            <a:custGeom>
              <a:avLst/>
              <a:gdLst/>
              <a:ahLst/>
              <a:cxnLst/>
              <a:rect l="l" t="t" r="r" b="b"/>
              <a:pathLst>
                <a:path w="45841" h="63688" extrusionOk="0">
                  <a:moveTo>
                    <a:pt x="1738" y="62608"/>
                  </a:moveTo>
                  <a:cubicBezTo>
                    <a:pt x="4619" y="63902"/>
                    <a:pt x="15379" y="64313"/>
                    <a:pt x="17613" y="62255"/>
                  </a:cubicBezTo>
                  <a:cubicBezTo>
                    <a:pt x="19847" y="60197"/>
                    <a:pt x="13409" y="53788"/>
                    <a:pt x="15143" y="50260"/>
                  </a:cubicBezTo>
                  <a:cubicBezTo>
                    <a:pt x="16878" y="46732"/>
                    <a:pt x="23669" y="45058"/>
                    <a:pt x="28020" y="41089"/>
                  </a:cubicBezTo>
                  <a:cubicBezTo>
                    <a:pt x="32371" y="37121"/>
                    <a:pt x="38280" y="32946"/>
                    <a:pt x="41249" y="26449"/>
                  </a:cubicBezTo>
                  <a:cubicBezTo>
                    <a:pt x="44218" y="19952"/>
                    <a:pt x="45953" y="6046"/>
                    <a:pt x="45835" y="2107"/>
                  </a:cubicBezTo>
                  <a:cubicBezTo>
                    <a:pt x="45717" y="-1832"/>
                    <a:pt x="41954" y="549"/>
                    <a:pt x="40543" y="2813"/>
                  </a:cubicBezTo>
                  <a:cubicBezTo>
                    <a:pt x="39132" y="5077"/>
                    <a:pt x="39073" y="12338"/>
                    <a:pt x="37368" y="15689"/>
                  </a:cubicBezTo>
                  <a:cubicBezTo>
                    <a:pt x="35663" y="19040"/>
                    <a:pt x="32900" y="20863"/>
                    <a:pt x="30313" y="22921"/>
                  </a:cubicBezTo>
                  <a:cubicBezTo>
                    <a:pt x="27726" y="24979"/>
                    <a:pt x="23522" y="27360"/>
                    <a:pt x="21846" y="28036"/>
                  </a:cubicBezTo>
                  <a:cubicBezTo>
                    <a:pt x="20170" y="28712"/>
                    <a:pt x="19759" y="27888"/>
                    <a:pt x="20259" y="26977"/>
                  </a:cubicBezTo>
                  <a:cubicBezTo>
                    <a:pt x="20759" y="26066"/>
                    <a:pt x="24492" y="24067"/>
                    <a:pt x="24845" y="22568"/>
                  </a:cubicBezTo>
                  <a:cubicBezTo>
                    <a:pt x="25198" y="21069"/>
                    <a:pt x="25337" y="17009"/>
                    <a:pt x="22375" y="17982"/>
                  </a:cubicBezTo>
                  <a:cubicBezTo>
                    <a:pt x="19413" y="18956"/>
                    <a:pt x="10645" y="24679"/>
                    <a:pt x="7074" y="28409"/>
                  </a:cubicBezTo>
                  <a:cubicBezTo>
                    <a:pt x="3503" y="32139"/>
                    <a:pt x="2076" y="36016"/>
                    <a:pt x="951" y="40363"/>
                  </a:cubicBezTo>
                  <a:cubicBezTo>
                    <a:pt x="-173" y="44711"/>
                    <a:pt x="196" y="50787"/>
                    <a:pt x="327" y="54494"/>
                  </a:cubicBezTo>
                  <a:cubicBezTo>
                    <a:pt x="458" y="58202"/>
                    <a:pt x="-1143" y="61315"/>
                    <a:pt x="1738" y="62608"/>
                  </a:cubicBezTo>
                  <a:close/>
                </a:path>
              </a:pathLst>
            </a:custGeom>
            <a:solidFill>
              <a:srgbClr val="0E7D48"/>
            </a:solidFill>
            <a:ln>
              <a:noFill/>
            </a:ln>
          </p:spPr>
          <p:txBody>
            <a:bodyPr/>
            <a:lstStyle/>
            <a:p>
              <a:endParaRPr lang="en-GB"/>
            </a:p>
          </p:txBody>
        </p:sp>
        <p:sp>
          <p:nvSpPr>
            <p:cNvPr id="91" name="Google Shape;91;p15"/>
            <p:cNvSpPr/>
            <p:nvPr/>
          </p:nvSpPr>
          <p:spPr>
            <a:xfrm>
              <a:off x="3101304" y="2261989"/>
              <a:ext cx="343400" cy="498875"/>
            </a:xfrm>
            <a:custGeom>
              <a:avLst/>
              <a:gdLst/>
              <a:ahLst/>
              <a:cxnLst/>
              <a:rect l="l" t="t" r="r" b="b"/>
              <a:pathLst>
                <a:path w="13736" h="19955" extrusionOk="0">
                  <a:moveTo>
                    <a:pt x="7534" y="19939"/>
                  </a:moveTo>
                  <a:cubicBezTo>
                    <a:pt x="8945" y="19645"/>
                    <a:pt x="13355" y="16264"/>
                    <a:pt x="13708" y="13060"/>
                  </a:cubicBezTo>
                  <a:cubicBezTo>
                    <a:pt x="14061" y="9856"/>
                    <a:pt x="11003" y="2448"/>
                    <a:pt x="9651" y="713"/>
                  </a:cubicBezTo>
                  <a:cubicBezTo>
                    <a:pt x="8299" y="-1021"/>
                    <a:pt x="5947" y="713"/>
                    <a:pt x="5594" y="2653"/>
                  </a:cubicBezTo>
                  <a:cubicBezTo>
                    <a:pt x="5241" y="4593"/>
                    <a:pt x="8122" y="11414"/>
                    <a:pt x="7534" y="12355"/>
                  </a:cubicBezTo>
                  <a:cubicBezTo>
                    <a:pt x="6946" y="13296"/>
                    <a:pt x="3301" y="8592"/>
                    <a:pt x="2066" y="8298"/>
                  </a:cubicBezTo>
                  <a:cubicBezTo>
                    <a:pt x="831" y="8004"/>
                    <a:pt x="-403" y="9503"/>
                    <a:pt x="126" y="10591"/>
                  </a:cubicBezTo>
                  <a:cubicBezTo>
                    <a:pt x="655" y="11679"/>
                    <a:pt x="4006" y="13266"/>
                    <a:pt x="5241" y="14824"/>
                  </a:cubicBezTo>
                  <a:cubicBezTo>
                    <a:pt x="6476" y="16382"/>
                    <a:pt x="6123" y="20233"/>
                    <a:pt x="7534" y="19939"/>
                  </a:cubicBezTo>
                  <a:close/>
                </a:path>
              </a:pathLst>
            </a:custGeom>
            <a:solidFill>
              <a:srgbClr val="0E7D48"/>
            </a:solidFill>
            <a:ln>
              <a:noFill/>
            </a:ln>
          </p:spPr>
          <p:txBody>
            <a:bodyPr/>
            <a:lstStyle/>
            <a:p>
              <a:endParaRPr lang="en-GB"/>
            </a:p>
          </p:txBody>
        </p:sp>
      </p:grpSp>
      <p:grpSp>
        <p:nvGrpSpPr>
          <p:cNvPr id="92" name="Google Shape;92;p15"/>
          <p:cNvGrpSpPr/>
          <p:nvPr/>
        </p:nvGrpSpPr>
        <p:grpSpPr>
          <a:xfrm rot="-690475" flipH="1">
            <a:off x="370947" y="3258420"/>
            <a:ext cx="1996749" cy="2774131"/>
            <a:chOff x="2562699" y="2240398"/>
            <a:chExt cx="1146025" cy="1592200"/>
          </a:xfrm>
        </p:grpSpPr>
        <p:sp>
          <p:nvSpPr>
            <p:cNvPr id="93" name="Google Shape;93;p15"/>
            <p:cNvSpPr/>
            <p:nvPr/>
          </p:nvSpPr>
          <p:spPr>
            <a:xfrm>
              <a:off x="2562699" y="2240398"/>
              <a:ext cx="1146025" cy="1592200"/>
            </a:xfrm>
            <a:custGeom>
              <a:avLst/>
              <a:gdLst/>
              <a:ahLst/>
              <a:cxnLst/>
              <a:rect l="l" t="t" r="r" b="b"/>
              <a:pathLst>
                <a:path w="45841" h="63688" extrusionOk="0">
                  <a:moveTo>
                    <a:pt x="1738" y="62608"/>
                  </a:moveTo>
                  <a:cubicBezTo>
                    <a:pt x="4619" y="63902"/>
                    <a:pt x="15379" y="64313"/>
                    <a:pt x="17613" y="62255"/>
                  </a:cubicBezTo>
                  <a:cubicBezTo>
                    <a:pt x="19847" y="60197"/>
                    <a:pt x="13409" y="53788"/>
                    <a:pt x="15143" y="50260"/>
                  </a:cubicBezTo>
                  <a:cubicBezTo>
                    <a:pt x="16878" y="46732"/>
                    <a:pt x="23669" y="45058"/>
                    <a:pt x="28020" y="41089"/>
                  </a:cubicBezTo>
                  <a:cubicBezTo>
                    <a:pt x="32371" y="37121"/>
                    <a:pt x="38280" y="32946"/>
                    <a:pt x="41249" y="26449"/>
                  </a:cubicBezTo>
                  <a:cubicBezTo>
                    <a:pt x="44218" y="19952"/>
                    <a:pt x="45953" y="6046"/>
                    <a:pt x="45835" y="2107"/>
                  </a:cubicBezTo>
                  <a:cubicBezTo>
                    <a:pt x="45717" y="-1832"/>
                    <a:pt x="41954" y="549"/>
                    <a:pt x="40543" y="2813"/>
                  </a:cubicBezTo>
                  <a:cubicBezTo>
                    <a:pt x="39132" y="5077"/>
                    <a:pt x="39073" y="12338"/>
                    <a:pt x="37368" y="15689"/>
                  </a:cubicBezTo>
                  <a:cubicBezTo>
                    <a:pt x="35663" y="19040"/>
                    <a:pt x="32900" y="20863"/>
                    <a:pt x="30313" y="22921"/>
                  </a:cubicBezTo>
                  <a:cubicBezTo>
                    <a:pt x="27726" y="24979"/>
                    <a:pt x="23522" y="27360"/>
                    <a:pt x="21846" y="28036"/>
                  </a:cubicBezTo>
                  <a:cubicBezTo>
                    <a:pt x="20170" y="28712"/>
                    <a:pt x="19759" y="27888"/>
                    <a:pt x="20259" y="26977"/>
                  </a:cubicBezTo>
                  <a:cubicBezTo>
                    <a:pt x="20759" y="26066"/>
                    <a:pt x="24492" y="24067"/>
                    <a:pt x="24845" y="22568"/>
                  </a:cubicBezTo>
                  <a:cubicBezTo>
                    <a:pt x="25198" y="21069"/>
                    <a:pt x="25337" y="17009"/>
                    <a:pt x="22375" y="17982"/>
                  </a:cubicBezTo>
                  <a:cubicBezTo>
                    <a:pt x="19413" y="18956"/>
                    <a:pt x="10645" y="24679"/>
                    <a:pt x="7074" y="28409"/>
                  </a:cubicBezTo>
                  <a:cubicBezTo>
                    <a:pt x="3503" y="32139"/>
                    <a:pt x="2076" y="36016"/>
                    <a:pt x="951" y="40363"/>
                  </a:cubicBezTo>
                  <a:cubicBezTo>
                    <a:pt x="-173" y="44711"/>
                    <a:pt x="196" y="50787"/>
                    <a:pt x="327" y="54494"/>
                  </a:cubicBezTo>
                  <a:cubicBezTo>
                    <a:pt x="458" y="58202"/>
                    <a:pt x="-1143" y="61315"/>
                    <a:pt x="1738" y="62608"/>
                  </a:cubicBezTo>
                  <a:close/>
                </a:path>
              </a:pathLst>
            </a:custGeom>
            <a:solidFill>
              <a:srgbClr val="0E7D48"/>
            </a:solidFill>
            <a:ln>
              <a:noFill/>
            </a:ln>
          </p:spPr>
          <p:txBody>
            <a:bodyPr/>
            <a:lstStyle/>
            <a:p>
              <a:endParaRPr lang="en-GB"/>
            </a:p>
          </p:txBody>
        </p:sp>
        <p:sp>
          <p:nvSpPr>
            <p:cNvPr id="94" name="Google Shape;94;p15"/>
            <p:cNvSpPr/>
            <p:nvPr/>
          </p:nvSpPr>
          <p:spPr>
            <a:xfrm>
              <a:off x="3101304" y="2261989"/>
              <a:ext cx="343400" cy="498875"/>
            </a:xfrm>
            <a:custGeom>
              <a:avLst/>
              <a:gdLst/>
              <a:ahLst/>
              <a:cxnLst/>
              <a:rect l="l" t="t" r="r" b="b"/>
              <a:pathLst>
                <a:path w="13736" h="19955" extrusionOk="0">
                  <a:moveTo>
                    <a:pt x="7534" y="19939"/>
                  </a:moveTo>
                  <a:cubicBezTo>
                    <a:pt x="8945" y="19645"/>
                    <a:pt x="13355" y="16264"/>
                    <a:pt x="13708" y="13060"/>
                  </a:cubicBezTo>
                  <a:cubicBezTo>
                    <a:pt x="14061" y="9856"/>
                    <a:pt x="11003" y="2448"/>
                    <a:pt x="9651" y="713"/>
                  </a:cubicBezTo>
                  <a:cubicBezTo>
                    <a:pt x="8299" y="-1021"/>
                    <a:pt x="5947" y="713"/>
                    <a:pt x="5594" y="2653"/>
                  </a:cubicBezTo>
                  <a:cubicBezTo>
                    <a:pt x="5241" y="4593"/>
                    <a:pt x="8122" y="11414"/>
                    <a:pt x="7534" y="12355"/>
                  </a:cubicBezTo>
                  <a:cubicBezTo>
                    <a:pt x="6946" y="13296"/>
                    <a:pt x="3301" y="8592"/>
                    <a:pt x="2066" y="8298"/>
                  </a:cubicBezTo>
                  <a:cubicBezTo>
                    <a:pt x="831" y="8004"/>
                    <a:pt x="-403" y="9503"/>
                    <a:pt x="126" y="10591"/>
                  </a:cubicBezTo>
                  <a:cubicBezTo>
                    <a:pt x="655" y="11679"/>
                    <a:pt x="4006" y="13266"/>
                    <a:pt x="5241" y="14824"/>
                  </a:cubicBezTo>
                  <a:cubicBezTo>
                    <a:pt x="6476" y="16382"/>
                    <a:pt x="6123" y="20233"/>
                    <a:pt x="7534" y="19939"/>
                  </a:cubicBezTo>
                  <a:close/>
                </a:path>
              </a:pathLst>
            </a:custGeom>
            <a:solidFill>
              <a:srgbClr val="0E7D48"/>
            </a:solidFill>
            <a:ln>
              <a:noFill/>
            </a:ln>
          </p:spPr>
          <p:txBody>
            <a:bodyPr/>
            <a:lstStyle/>
            <a:p>
              <a:endParaRPr lang="en-GB"/>
            </a:p>
          </p:txBody>
        </p:sp>
      </p:grpSp>
      <p:sp>
        <p:nvSpPr>
          <p:cNvPr id="95" name="Google Shape;95;p15"/>
          <p:cNvSpPr txBox="1"/>
          <p:nvPr/>
        </p:nvSpPr>
        <p:spPr>
          <a:xfrm>
            <a:off x="1398600" y="3163325"/>
            <a:ext cx="6711600" cy="1048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Our questions have evolved as we discover what works and what doesn’t.​ Sometimes we are focused on a theme, as in </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an outing to Plymouth in support of Indivisible, for example.</a:t>
            </a:r>
            <a:endParaRPr sz="2400">
              <a:solidFill>
                <a:schemeClr val="dk1"/>
              </a:solidFill>
            </a:endParaRPr>
          </a:p>
        </p:txBody>
      </p:sp>
      <p:sp>
        <p:nvSpPr>
          <p:cNvPr id="96" name="Google Shape;96;p15"/>
          <p:cNvSpPr/>
          <p:nvPr/>
        </p:nvSpPr>
        <p:spPr>
          <a:xfrm>
            <a:off x="364800" y="1608525"/>
            <a:ext cx="8414400" cy="1349100"/>
          </a:xfrm>
          <a:prstGeom prst="roundRect">
            <a:avLst>
              <a:gd name="adj" fmla="val 16667"/>
            </a:avLst>
          </a:prstGeom>
          <a:solidFill>
            <a:srgbClr val="0E7D48">
              <a:alpha val="451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 name="Google Shape;97;p15"/>
          <p:cNvSpPr txBox="1"/>
          <p:nvPr/>
        </p:nvSpPr>
        <p:spPr>
          <a:xfrm>
            <a:off x="364800" y="1621375"/>
            <a:ext cx="8779200" cy="1349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The </a:t>
            </a:r>
            <a:r>
              <a:rPr lang="en-GB" sz="1700">
                <a:solidFill>
                  <a:schemeClr val="dk1"/>
                </a:solidFill>
                <a:latin typeface="Lexend"/>
                <a:ea typeface="Lexend"/>
                <a:cs typeface="Lexend"/>
                <a:sym typeface="Lexend"/>
              </a:rPr>
              <a:t>democracy meter</a:t>
            </a:r>
            <a:r>
              <a:rPr lang="en-GB" sz="1700">
                <a:solidFill>
                  <a:schemeClr val="dk1"/>
                </a:solidFill>
                <a:latin typeface="Lexend Light"/>
                <a:ea typeface="Lexend Light"/>
                <a:cs typeface="Lexend Light"/>
                <a:sym typeface="Lexend Light"/>
              </a:rPr>
              <a:t> is our tool of engagement. Everybody loves stickers!​</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Of course, the questions simplify the issues. They are designed to provoke a </a:t>
            </a:r>
            <a:r>
              <a:rPr lang="en-GB" sz="1700">
                <a:solidFill>
                  <a:schemeClr val="dk1"/>
                </a:solidFill>
                <a:latin typeface="Lexend"/>
                <a:ea typeface="Lexend"/>
                <a:cs typeface="Lexend"/>
                <a:sym typeface="Lexend"/>
              </a:rPr>
              <a:t>conversation</a:t>
            </a:r>
            <a:r>
              <a:rPr lang="en-GB" sz="1700">
                <a:solidFill>
                  <a:schemeClr val="dk1"/>
                </a:solidFill>
                <a:latin typeface="Lexend Light"/>
                <a:ea typeface="Lexend Light"/>
                <a:cs typeface="Lexend Light"/>
                <a:sym typeface="Lexend Light"/>
              </a:rPr>
              <a:t>.​ Sometimes, just explaining what the question means gives us a chance to gently </a:t>
            </a:r>
            <a:r>
              <a:rPr lang="en-GB" sz="1700">
                <a:solidFill>
                  <a:schemeClr val="dk1"/>
                </a:solidFill>
                <a:latin typeface="Lexend"/>
                <a:ea typeface="Lexend"/>
                <a:cs typeface="Lexend"/>
                <a:sym typeface="Lexend"/>
              </a:rPr>
              <a:t>educate</a:t>
            </a:r>
            <a:r>
              <a:rPr lang="en-GB" sz="1700">
                <a:solidFill>
                  <a:schemeClr val="dk1"/>
                </a:solidFill>
                <a:latin typeface="Lexend Light"/>
                <a:ea typeface="Lexend Light"/>
                <a:cs typeface="Lexend Light"/>
                <a:sym typeface="Lexend Light"/>
              </a:rPr>
              <a:t> and </a:t>
            </a:r>
            <a:r>
              <a:rPr lang="en-GB" sz="1700">
                <a:solidFill>
                  <a:schemeClr val="dk1"/>
                </a:solidFill>
                <a:latin typeface="Lexend"/>
                <a:ea typeface="Lexend"/>
                <a:cs typeface="Lexend"/>
                <a:sym typeface="Lexend"/>
              </a:rPr>
              <a:t>nudge​</a:t>
            </a:r>
            <a:r>
              <a:rPr lang="en-GB" sz="1700">
                <a:solidFill>
                  <a:schemeClr val="dk1"/>
                </a:solidFill>
                <a:latin typeface="Lexend Light"/>
                <a:ea typeface="Lexend Light"/>
                <a:cs typeface="Lexend Light"/>
                <a:sym typeface="Lexend Light"/>
              </a:rPr>
              <a:t>.</a:t>
            </a:r>
            <a:endParaRPr sz="1700">
              <a:solidFill>
                <a:schemeClr val="dk1"/>
              </a:solidFill>
              <a:latin typeface="Lexend Light"/>
              <a:ea typeface="Lexend Light"/>
              <a:cs typeface="Lexend Light"/>
              <a:sym typeface="Lexend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01"/>
        <p:cNvGrpSpPr/>
        <p:nvPr/>
      </p:nvGrpSpPr>
      <p:grpSpPr>
        <a:xfrm>
          <a:off x="0" y="0"/>
          <a:ext cx="0" cy="0"/>
          <a:chOff x="0" y="0"/>
          <a:chExt cx="0" cy="0"/>
        </a:xfrm>
      </p:grpSpPr>
      <p:sp>
        <p:nvSpPr>
          <p:cNvPr id="103" name="Google Shape;103;p16"/>
          <p:cNvSpPr txBox="1"/>
          <p:nvPr/>
        </p:nvSpPr>
        <p:spPr>
          <a:xfrm>
            <a:off x="-1039950" y="62622"/>
            <a:ext cx="7248900" cy="7251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3467">
                <a:solidFill>
                  <a:srgbClr val="0F3133"/>
                </a:solidFill>
                <a:latin typeface="Lexend Medium"/>
                <a:ea typeface="Lexend Medium"/>
                <a:cs typeface="Lexend Medium"/>
                <a:sym typeface="Lexend Medium"/>
              </a:rPr>
              <a:t>Our Regular Board…</a:t>
            </a:r>
            <a:endParaRPr sz="3467">
              <a:solidFill>
                <a:srgbClr val="0F3133"/>
              </a:solidFill>
              <a:latin typeface="Lexend Medium"/>
              <a:ea typeface="Lexend Medium"/>
              <a:cs typeface="Lexend Medium"/>
              <a:sym typeface="Lexend Medium"/>
            </a:endParaRPr>
          </a:p>
        </p:txBody>
      </p:sp>
      <p:sp>
        <p:nvSpPr>
          <p:cNvPr id="104" name="Google Shape;104;p16"/>
          <p:cNvSpPr/>
          <p:nvPr/>
        </p:nvSpPr>
        <p:spPr>
          <a:xfrm>
            <a:off x="141600" y="97725"/>
            <a:ext cx="4885800" cy="654900"/>
          </a:xfrm>
          <a:prstGeom prst="roundRect">
            <a:avLst>
              <a:gd name="adj" fmla="val 16667"/>
            </a:avLst>
          </a:prstGeom>
          <a:solidFill>
            <a:srgbClr val="F4740F">
              <a:alpha val="21570"/>
            </a:srgbClr>
          </a:solidFill>
          <a:ln>
            <a:noFill/>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pic>
        <p:nvPicPr>
          <p:cNvPr id="105" name="Google Shape;105;p16"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pic>
        <p:nvPicPr>
          <p:cNvPr id="106" name="Google Shape;106;p16" title="WhatsApp Image 2025-12-04 at 18.33.13_abe0b2de.jpg"/>
          <p:cNvPicPr preferRelativeResize="0"/>
          <p:nvPr/>
        </p:nvPicPr>
        <p:blipFill rotWithShape="1">
          <a:blip r:embed="rId4">
            <a:alphaModFix/>
          </a:blip>
          <a:srcRect l="8412" r="5395" b="9420"/>
          <a:stretch/>
        </p:blipFill>
        <p:spPr>
          <a:xfrm>
            <a:off x="1300051" y="917350"/>
            <a:ext cx="2878099" cy="4033075"/>
          </a:xfrm>
          <a:prstGeom prst="rect">
            <a:avLst/>
          </a:prstGeom>
          <a:noFill/>
          <a:ln w="32250" cap="flat" cmpd="sng">
            <a:solidFill>
              <a:srgbClr val="0F3133"/>
            </a:solidFill>
            <a:prstDash val="solid"/>
            <a:round/>
            <a:headEnd type="none" w="sm" len="sm"/>
            <a:tailEnd type="none" w="sm" len="sm"/>
          </a:ln>
          <a:effectLst>
            <a:outerShdw blurRad="36271" dist="96722" dir="3000000" algn="bl" rotWithShape="0">
              <a:srgbClr val="000000">
                <a:alpha val="40000"/>
              </a:srgbClr>
            </a:outerShdw>
          </a:effectLst>
        </p:spPr>
      </p:pic>
      <p:pic>
        <p:nvPicPr>
          <p:cNvPr id="107" name="Google Shape;107;p16" title="Pai 3.jpg"/>
          <p:cNvPicPr preferRelativeResize="0"/>
          <p:nvPr/>
        </p:nvPicPr>
        <p:blipFill rotWithShape="1">
          <a:blip r:embed="rId5">
            <a:alphaModFix/>
          </a:blip>
          <a:srcRect l="3294" r="5456" b="6041"/>
          <a:stretch/>
        </p:blipFill>
        <p:spPr>
          <a:xfrm>
            <a:off x="4572001" y="917350"/>
            <a:ext cx="2937525" cy="4033076"/>
          </a:xfrm>
          <a:prstGeom prst="rect">
            <a:avLst/>
          </a:prstGeom>
          <a:noFill/>
          <a:ln w="32250" cap="flat" cmpd="sng">
            <a:solidFill>
              <a:srgbClr val="0F3133"/>
            </a:solidFill>
            <a:prstDash val="solid"/>
            <a:round/>
            <a:headEnd type="none" w="sm" len="sm"/>
            <a:tailEnd type="none" w="sm" len="sm"/>
          </a:ln>
          <a:effectLst>
            <a:outerShdw blurRad="36271" dist="96722" dir="3000000" algn="bl"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11"/>
        <p:cNvGrpSpPr/>
        <p:nvPr/>
      </p:nvGrpSpPr>
      <p:grpSpPr>
        <a:xfrm>
          <a:off x="0" y="0"/>
          <a:ext cx="0" cy="0"/>
          <a:chOff x="0" y="0"/>
          <a:chExt cx="0" cy="0"/>
        </a:xfrm>
      </p:grpSpPr>
      <p:pic>
        <p:nvPicPr>
          <p:cNvPr id="112" name="Google Shape;112;p17" descr="A white board with a question and answer&#10;&#10;AI-generated content may be incorrect."/>
          <p:cNvPicPr preferRelativeResize="0"/>
          <p:nvPr/>
        </p:nvPicPr>
        <p:blipFill>
          <a:blip r:embed="rId3">
            <a:alphaModFix/>
          </a:blip>
          <a:stretch>
            <a:fillRect/>
          </a:stretch>
        </p:blipFill>
        <p:spPr>
          <a:xfrm>
            <a:off x="0" y="0"/>
            <a:ext cx="3857625" cy="5143500"/>
          </a:xfrm>
          <a:prstGeom prst="rect">
            <a:avLst/>
          </a:prstGeom>
          <a:noFill/>
          <a:ln>
            <a:noFill/>
          </a:ln>
        </p:spPr>
      </p:pic>
      <p:pic>
        <p:nvPicPr>
          <p:cNvPr id="113" name="Google Shape;113;p17" descr="A white board with a question and answer&#10;&#10;AI-generated content may be incorrect."/>
          <p:cNvPicPr preferRelativeResize="0"/>
          <p:nvPr/>
        </p:nvPicPr>
        <p:blipFill>
          <a:blip r:embed="rId4">
            <a:alphaModFix/>
          </a:blip>
          <a:stretch>
            <a:fillRect/>
          </a:stretch>
        </p:blipFill>
        <p:spPr>
          <a:xfrm>
            <a:off x="3857625" y="0"/>
            <a:ext cx="3857625" cy="5143500"/>
          </a:xfrm>
          <a:prstGeom prst="rect">
            <a:avLst/>
          </a:prstGeom>
          <a:noFill/>
          <a:ln>
            <a:noFill/>
          </a:ln>
        </p:spPr>
      </p:pic>
      <p:pic>
        <p:nvPicPr>
          <p:cNvPr id="114" name="Google Shape;114;p17" title="Common Groud logo.jpeg"/>
          <p:cNvPicPr preferRelativeResize="0"/>
          <p:nvPr/>
        </p:nvPicPr>
        <p:blipFill rotWithShape="1">
          <a:blip r:embed="rId5">
            <a:alphaModFix/>
          </a:blip>
          <a:srcRect l="661" t="1322" r="661"/>
          <a:stretch/>
        </p:blipFill>
        <p:spPr>
          <a:xfrm>
            <a:off x="7630900" y="62625"/>
            <a:ext cx="1436400" cy="1442100"/>
          </a:xfrm>
          <a:prstGeom prst="ellipse">
            <a:avLst/>
          </a:prstGeom>
          <a:noFill/>
          <a:ln>
            <a:noFill/>
          </a:ln>
        </p:spPr>
      </p:pic>
      <p:sp>
        <p:nvSpPr>
          <p:cNvPr id="115" name="Google Shape;115;p17"/>
          <p:cNvSpPr/>
          <p:nvPr/>
        </p:nvSpPr>
        <p:spPr>
          <a:xfrm>
            <a:off x="6096000" y="2381250"/>
            <a:ext cx="3276600" cy="3295800"/>
          </a:xfrm>
          <a:prstGeom prst="ellipse">
            <a:avLst/>
          </a:prstGeom>
          <a:solidFill>
            <a:srgbClr val="0F313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p17"/>
          <p:cNvSpPr txBox="1"/>
          <p:nvPr/>
        </p:nvSpPr>
        <p:spPr>
          <a:xfrm>
            <a:off x="6324600" y="2903250"/>
            <a:ext cx="2819400" cy="22518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700">
                <a:solidFill>
                  <a:srgbClr val="F8F2DC"/>
                </a:solidFill>
                <a:latin typeface="Lexend Light"/>
                <a:ea typeface="Lexend Light"/>
                <a:cs typeface="Lexend Light"/>
                <a:sym typeface="Lexend Light"/>
              </a:rPr>
              <a:t>We give a lot of </a:t>
            </a:r>
            <a:endParaRPr sz="1700">
              <a:solidFill>
                <a:srgbClr val="F8F2DC"/>
              </a:solidFill>
              <a:latin typeface="Lexend Light"/>
              <a:ea typeface="Lexend Light"/>
              <a:cs typeface="Lexend Light"/>
              <a:sym typeface="Lexend Light"/>
            </a:endParaRPr>
          </a:p>
          <a:p>
            <a:pPr marL="0" lvl="0" indent="0" algn="ctr" rtl="0">
              <a:lnSpc>
                <a:spcPct val="115000"/>
              </a:lnSpc>
              <a:spcBef>
                <a:spcPts val="0"/>
              </a:spcBef>
              <a:spcAft>
                <a:spcPts val="0"/>
              </a:spcAft>
              <a:buNone/>
            </a:pPr>
            <a:r>
              <a:rPr lang="en-GB" sz="1700">
                <a:solidFill>
                  <a:srgbClr val="F8F2DC"/>
                </a:solidFill>
                <a:latin typeface="Lexend Light"/>
                <a:ea typeface="Lexend Light"/>
                <a:cs typeface="Lexend Light"/>
                <a:sym typeface="Lexend Light"/>
              </a:rPr>
              <a:t>thought to what we are trying to address.​ For</a:t>
            </a:r>
            <a:endParaRPr sz="1700">
              <a:solidFill>
                <a:srgbClr val="F8F2DC"/>
              </a:solidFill>
              <a:latin typeface="Lexend Light"/>
              <a:ea typeface="Lexend Light"/>
              <a:cs typeface="Lexend Light"/>
              <a:sym typeface="Lexend Light"/>
            </a:endParaRPr>
          </a:p>
          <a:p>
            <a:pPr marL="0" lvl="0" indent="0" algn="ctr" rtl="0">
              <a:lnSpc>
                <a:spcPct val="115000"/>
              </a:lnSpc>
              <a:spcBef>
                <a:spcPts val="0"/>
              </a:spcBef>
              <a:spcAft>
                <a:spcPts val="0"/>
              </a:spcAft>
              <a:buNone/>
            </a:pPr>
            <a:r>
              <a:rPr lang="en-GB" sz="1700">
                <a:solidFill>
                  <a:srgbClr val="F8F2DC"/>
                </a:solidFill>
                <a:latin typeface="Lexend Light"/>
                <a:ea typeface="Lexend Light"/>
                <a:cs typeface="Lexend Light"/>
                <a:sym typeface="Lexend Light"/>
              </a:rPr>
              <a:t>example, on immigration via small boats: Zero in the “affects me personally” box​.</a:t>
            </a:r>
            <a:endParaRPr sz="1700">
              <a:solidFill>
                <a:srgbClr val="F8F2DC"/>
              </a:solidFill>
              <a:latin typeface="Lexend Light"/>
              <a:ea typeface="Lexend Light"/>
              <a:cs typeface="Lexend Light"/>
              <a:sym typeface="Lexend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60B6AB3-86A3-D1F9-CAF6-C70BEA368ED3}"/>
              </a:ext>
            </a:extLst>
          </p:cNvPr>
          <p:cNvSpPr>
            <a:spLocks noGrp="1"/>
          </p:cNvSpPr>
          <p:nvPr>
            <p:ph type="title"/>
          </p:nvPr>
        </p:nvSpPr>
        <p:spPr/>
        <p:txBody>
          <a:bodyPr>
            <a:normAutofit fontScale="90000"/>
          </a:bodyPr>
          <a:lstStyle/>
          <a:p>
            <a:r>
              <a:rPr lang="en-US" b="1" dirty="0"/>
              <a:t>The anti-Reform board we’re </a:t>
            </a:r>
            <a:r>
              <a:rPr lang="en-US" b="1" dirty="0" err="1"/>
              <a:t>trialling</a:t>
            </a:r>
            <a:r>
              <a:rPr lang="en-US" b="1" dirty="0"/>
              <a:t>:</a:t>
            </a:r>
          </a:p>
        </p:txBody>
      </p:sp>
      <p:sp>
        <p:nvSpPr>
          <p:cNvPr id="2" name="TextBox 1">
            <a:extLst>
              <a:ext uri="{FF2B5EF4-FFF2-40B4-BE49-F238E27FC236}">
                <a16:creationId xmlns:a16="http://schemas.microsoft.com/office/drawing/2014/main" id="{FE1318C4-DE31-C74C-D9B6-4B0A9B723429}"/>
              </a:ext>
            </a:extLst>
          </p:cNvPr>
          <p:cNvSpPr txBox="1"/>
          <p:nvPr/>
        </p:nvSpPr>
        <p:spPr>
          <a:xfrm>
            <a:off x="311700" y="1078608"/>
            <a:ext cx="7983803" cy="3781716"/>
          </a:xfrm>
          <a:prstGeom prst="rect">
            <a:avLst/>
          </a:prstGeom>
          <a:noFill/>
          <a:ln>
            <a:noFill/>
          </a:ln>
        </p:spPr>
        <p:txBody>
          <a:bodyPr spcFirstLastPara="1" wrap="square" lIns="91425" tIns="91425" rIns="91425" bIns="91425" rtlCol="0" anchor="t" anchorCtr="0">
            <a:normAutofit fontScale="25000" lnSpcReduction="20000"/>
          </a:bodyPr>
          <a:lstStyle/>
          <a:p>
            <a:pPr marL="457200" indent="-342900">
              <a:lnSpc>
                <a:spcPct val="115000"/>
              </a:lnSpc>
              <a:spcAft>
                <a:spcPts val="600"/>
              </a:spcAft>
              <a:buClr>
                <a:schemeClr val="dk2"/>
              </a:buClr>
              <a:buSzPts val="1800"/>
              <a:buFont typeface="Arial"/>
              <a:buChar char="●"/>
            </a:pPr>
            <a:r>
              <a:rPr lang="en-GB" sz="6400" b="0" i="0" u="none" strike="noStrike" cap="none" dirty="0">
                <a:solidFill>
                  <a:schemeClr val="dk2"/>
                </a:solidFill>
                <a:latin typeface="Arial"/>
                <a:ea typeface="Arial"/>
                <a:cs typeface="Arial"/>
                <a:sym typeface="Arial"/>
              </a:rPr>
              <a:t>Should private treatment vouchers and tax breaks for individuals' private health insurance be funded out of the NHS budget?</a:t>
            </a:r>
            <a:endParaRPr lang="en-US" sz="6400" b="0" i="0" u="none" strike="noStrike" cap="none" dirty="0">
              <a:solidFill>
                <a:schemeClr val="dk2"/>
              </a:solidFill>
              <a:latin typeface="Arial"/>
              <a:ea typeface="Arial"/>
              <a:cs typeface="Arial"/>
              <a:sym typeface="Arial"/>
            </a:endParaRPr>
          </a:p>
          <a:p>
            <a:pPr marL="457200" indent="-342900">
              <a:lnSpc>
                <a:spcPct val="115000"/>
              </a:lnSpc>
              <a:spcAft>
                <a:spcPts val="600"/>
              </a:spcAft>
              <a:buClr>
                <a:schemeClr val="dk2"/>
              </a:buClr>
              <a:buSzPts val="1800"/>
              <a:buFont typeface="Arial"/>
              <a:buChar char="●"/>
            </a:pPr>
            <a:r>
              <a:rPr lang="en-US" sz="6400" b="0" i="0" u="none" strike="noStrike" cap="none" dirty="0">
                <a:solidFill>
                  <a:schemeClr val="dk2"/>
                </a:solidFill>
                <a:latin typeface="Arial"/>
                <a:ea typeface="Arial"/>
                <a:cs typeface="Arial"/>
                <a:sym typeface="Arial"/>
              </a:rPr>
              <a:t>Do you </a:t>
            </a:r>
            <a:r>
              <a:rPr lang="en-US" sz="6400" b="0" i="0" u="none" strike="noStrike" cap="none" dirty="0" err="1">
                <a:solidFill>
                  <a:schemeClr val="dk2"/>
                </a:solidFill>
                <a:latin typeface="Arial"/>
                <a:ea typeface="Arial"/>
                <a:cs typeface="Arial"/>
                <a:sym typeface="Arial"/>
              </a:rPr>
              <a:t>favour</a:t>
            </a:r>
            <a:r>
              <a:rPr lang="en-US" sz="6400" b="0" i="0" u="none" strike="noStrike" cap="none" dirty="0">
                <a:solidFill>
                  <a:schemeClr val="dk2"/>
                </a:solidFill>
                <a:latin typeface="Arial"/>
                <a:ea typeface="Arial"/>
                <a:cs typeface="Arial"/>
                <a:sym typeface="Arial"/>
              </a:rPr>
              <a:t> an energy policy that </a:t>
            </a:r>
            <a:r>
              <a:rPr lang="en-US" sz="6400" b="0" i="0" u="none" strike="noStrike" cap="none" dirty="0" err="1">
                <a:solidFill>
                  <a:schemeClr val="dk2"/>
                </a:solidFill>
                <a:latin typeface="Arial"/>
                <a:ea typeface="Arial"/>
                <a:cs typeface="Arial"/>
                <a:sym typeface="Arial"/>
              </a:rPr>
              <a:t>emphasises</a:t>
            </a:r>
            <a:r>
              <a:rPr lang="en-US" sz="6400" b="0" i="0" u="none" strike="noStrike" cap="none" dirty="0">
                <a:solidFill>
                  <a:schemeClr val="dk2"/>
                </a:solidFill>
                <a:latin typeface="Arial"/>
                <a:ea typeface="Arial"/>
                <a:cs typeface="Arial"/>
                <a:sym typeface="Arial"/>
              </a:rPr>
              <a:t> cheaper renewables rather than fossil fuels?</a:t>
            </a:r>
          </a:p>
          <a:p>
            <a:pPr marL="457200" indent="-342900">
              <a:lnSpc>
                <a:spcPct val="115000"/>
              </a:lnSpc>
              <a:spcAft>
                <a:spcPts val="600"/>
              </a:spcAft>
              <a:buClr>
                <a:schemeClr val="dk2"/>
              </a:buClr>
              <a:buSzPts val="1800"/>
              <a:buFont typeface="Arial"/>
              <a:buChar char="●"/>
            </a:pPr>
            <a:r>
              <a:rPr lang="en-US" sz="6400" b="0" i="0" u="none" strike="noStrike" cap="none" dirty="0">
                <a:solidFill>
                  <a:schemeClr val="dk2"/>
                </a:solidFill>
                <a:latin typeface="Arial"/>
                <a:ea typeface="Arial"/>
                <a:cs typeface="Arial"/>
                <a:sym typeface="Arial"/>
              </a:rPr>
              <a:t>Do you support the protection of women's employment and reproductive rights?</a:t>
            </a:r>
          </a:p>
          <a:p>
            <a:pPr marL="457200" indent="-342900">
              <a:lnSpc>
                <a:spcPct val="115000"/>
              </a:lnSpc>
              <a:spcAft>
                <a:spcPts val="600"/>
              </a:spcAft>
              <a:buClr>
                <a:schemeClr val="dk2"/>
              </a:buClr>
              <a:buSzPts val="1800"/>
              <a:buFont typeface="Arial"/>
              <a:buChar char="●"/>
            </a:pPr>
            <a:r>
              <a:rPr lang="en-US" sz="6400" b="0" i="0" u="none" strike="noStrike" cap="none" dirty="0">
                <a:solidFill>
                  <a:schemeClr val="dk2"/>
                </a:solidFill>
                <a:latin typeface="Arial"/>
                <a:ea typeface="Arial"/>
                <a:cs typeface="Arial"/>
                <a:sym typeface="Arial"/>
              </a:rPr>
              <a:t>Are you in </a:t>
            </a:r>
            <a:r>
              <a:rPr lang="en-US" sz="6400" b="0" i="0" u="none" strike="noStrike" cap="none" dirty="0" err="1">
                <a:solidFill>
                  <a:schemeClr val="dk2"/>
                </a:solidFill>
                <a:latin typeface="Arial"/>
                <a:ea typeface="Arial"/>
                <a:cs typeface="Arial"/>
                <a:sym typeface="Arial"/>
              </a:rPr>
              <a:t>favour</a:t>
            </a:r>
            <a:r>
              <a:rPr lang="en-US" sz="6400" b="0" i="0" u="none" strike="noStrike" cap="none" dirty="0">
                <a:solidFill>
                  <a:schemeClr val="dk2"/>
                </a:solidFill>
                <a:latin typeface="Arial"/>
                <a:ea typeface="Arial"/>
                <a:cs typeface="Arial"/>
                <a:sym typeface="Arial"/>
              </a:rPr>
              <a:t> of bringing water and other utilities back into public ownership?</a:t>
            </a:r>
          </a:p>
          <a:p>
            <a:pPr marL="457200" indent="-342900">
              <a:lnSpc>
                <a:spcPct val="115000"/>
              </a:lnSpc>
              <a:spcAft>
                <a:spcPts val="600"/>
              </a:spcAft>
              <a:buClr>
                <a:schemeClr val="dk2"/>
              </a:buClr>
              <a:buSzPts val="1800"/>
              <a:buFont typeface="Arial"/>
              <a:buChar char="●"/>
            </a:pPr>
            <a:r>
              <a:rPr lang="en-US" sz="6400" b="0" i="0" u="none" strike="noStrike" cap="none" dirty="0">
                <a:solidFill>
                  <a:schemeClr val="dk2"/>
                </a:solidFill>
                <a:latin typeface="Arial"/>
                <a:ea typeface="Arial"/>
                <a:cs typeface="Arial"/>
                <a:sym typeface="Arial"/>
              </a:rPr>
              <a:t>Does </a:t>
            </a:r>
            <a:r>
              <a:rPr lang="en-GB" sz="6400" b="0" i="0" u="none" strike="noStrike" cap="none" dirty="0">
                <a:solidFill>
                  <a:schemeClr val="dk2"/>
                </a:solidFill>
                <a:latin typeface="Arial"/>
                <a:ea typeface="Arial"/>
                <a:cs typeface="Arial"/>
                <a:sym typeface="Arial"/>
              </a:rPr>
              <a:t>the public benefit from regulations on big business to prevent abuse/profiteering?</a:t>
            </a:r>
          </a:p>
          <a:p>
            <a:pPr marL="457200" indent="-342900">
              <a:lnSpc>
                <a:spcPct val="115000"/>
              </a:lnSpc>
              <a:spcAft>
                <a:spcPts val="600"/>
              </a:spcAft>
              <a:buClr>
                <a:schemeClr val="dk2"/>
              </a:buClr>
              <a:buSzPts val="1800"/>
              <a:buFont typeface="Arial"/>
              <a:buChar char="●"/>
            </a:pPr>
            <a:r>
              <a:rPr lang="en-US" sz="6400" b="0" i="0" u="none" strike="noStrike" cap="none" dirty="0">
                <a:solidFill>
                  <a:schemeClr val="dk2"/>
                </a:solidFill>
                <a:latin typeface="Arial"/>
                <a:ea typeface="Arial"/>
                <a:cs typeface="Arial"/>
                <a:sym typeface="Arial"/>
              </a:rPr>
              <a:t>Would you rather the UK had a closer relationship with the US or the EU?</a:t>
            </a:r>
          </a:p>
          <a:p>
            <a:pPr marL="114300">
              <a:lnSpc>
                <a:spcPct val="115000"/>
              </a:lnSpc>
              <a:spcAft>
                <a:spcPts val="600"/>
              </a:spcAft>
              <a:buClr>
                <a:schemeClr val="dk2"/>
              </a:buClr>
              <a:buSzPts val="1800"/>
            </a:pPr>
            <a:r>
              <a:rPr lang="en-US" sz="6400" dirty="0">
                <a:solidFill>
                  <a:schemeClr val="dk2"/>
                </a:solidFill>
                <a:latin typeface="Arial"/>
                <a:ea typeface="Arial"/>
                <a:cs typeface="Arial"/>
                <a:sym typeface="Arial"/>
              </a:rPr>
              <a:t>Subject to the answers, we give them a slip saying: </a:t>
            </a:r>
            <a:r>
              <a:rPr lang="en-GB" sz="6400" dirty="0">
                <a:solidFill>
                  <a:schemeClr val="dk2"/>
                </a:solidFill>
                <a:latin typeface="Arial"/>
                <a:ea typeface="Arial"/>
                <a:cs typeface="Arial"/>
                <a:sym typeface="Arial"/>
              </a:rPr>
              <a:t>Your answers suggest you disagree with Reform policies. If you do not want Reform to win power, you will need to vote for other parties. For information on the tactical vote for your area, visit www.stopreformuk.org</a:t>
            </a:r>
            <a:endParaRPr lang="en-US" sz="6400" dirty="0">
              <a:solidFill>
                <a:schemeClr val="dk2"/>
              </a:solidFill>
              <a:latin typeface="Arial"/>
              <a:ea typeface="Arial"/>
              <a:cs typeface="Arial"/>
              <a:sym typeface="Arial"/>
            </a:endParaRPr>
          </a:p>
          <a:p>
            <a:pPr marL="457200" indent="-342900">
              <a:lnSpc>
                <a:spcPct val="115000"/>
              </a:lnSpc>
              <a:spcAft>
                <a:spcPts val="600"/>
              </a:spcAft>
              <a:buClr>
                <a:schemeClr val="dk2"/>
              </a:buClr>
              <a:buSzPts val="1800"/>
              <a:buFont typeface="Arial"/>
              <a:buChar char="●"/>
            </a:pPr>
            <a:endParaRPr lang="en-US" sz="1700" b="0" i="0" u="none" strike="noStrike" cap="none" dirty="0">
              <a:solidFill>
                <a:schemeClr val="dk2"/>
              </a:solidFill>
              <a:latin typeface="Arial"/>
              <a:ea typeface="Arial"/>
              <a:cs typeface="Arial"/>
              <a:sym typeface="Arial"/>
            </a:endParaRPr>
          </a:p>
        </p:txBody>
      </p:sp>
      <p:pic>
        <p:nvPicPr>
          <p:cNvPr id="5" name="Picture 4">
            <a:extLst>
              <a:ext uri="{FF2B5EF4-FFF2-40B4-BE49-F238E27FC236}">
                <a16:creationId xmlns:a16="http://schemas.microsoft.com/office/drawing/2014/main" id="{25D44B53-EFC7-5190-3EF4-676752A80D72}"/>
              </a:ext>
            </a:extLst>
          </p:cNvPr>
          <p:cNvPicPr>
            <a:picLocks noChangeAspect="1"/>
          </p:cNvPicPr>
          <p:nvPr/>
        </p:nvPicPr>
        <p:blipFill>
          <a:blip r:embed="rId3"/>
          <a:stretch>
            <a:fillRect/>
          </a:stretch>
        </p:blipFill>
        <p:spPr>
          <a:xfrm>
            <a:off x="7807945" y="99994"/>
            <a:ext cx="1092560" cy="1096995"/>
          </a:xfrm>
          <a:prstGeom prst="rect">
            <a:avLst/>
          </a:prstGeom>
        </p:spPr>
      </p:pic>
    </p:spTree>
    <p:extLst>
      <p:ext uri="{BB962C8B-B14F-4D97-AF65-F5344CB8AC3E}">
        <p14:creationId xmlns:p14="http://schemas.microsoft.com/office/powerpoint/2010/main" val="296981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20"/>
        <p:cNvGrpSpPr/>
        <p:nvPr/>
      </p:nvGrpSpPr>
      <p:grpSpPr>
        <a:xfrm>
          <a:off x="0" y="0"/>
          <a:ext cx="0" cy="0"/>
          <a:chOff x="0" y="0"/>
          <a:chExt cx="0" cy="0"/>
        </a:xfrm>
      </p:grpSpPr>
      <p:pic>
        <p:nvPicPr>
          <p:cNvPr id="121" name="Google Shape;121;p18"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grpSp>
        <p:nvGrpSpPr>
          <p:cNvPr id="122" name="Google Shape;122;p18"/>
          <p:cNvGrpSpPr/>
          <p:nvPr/>
        </p:nvGrpSpPr>
        <p:grpSpPr>
          <a:xfrm rot="-620990" flipH="1">
            <a:off x="6976364" y="2275841"/>
            <a:ext cx="2250321" cy="4019625"/>
            <a:chOff x="2167727" y="1494937"/>
            <a:chExt cx="1353039" cy="2622165"/>
          </a:xfrm>
        </p:grpSpPr>
        <p:sp>
          <p:nvSpPr>
            <p:cNvPr id="123" name="Google Shape;123;p18"/>
            <p:cNvSpPr/>
            <p:nvPr/>
          </p:nvSpPr>
          <p:spPr>
            <a:xfrm>
              <a:off x="2405559" y="2283277"/>
              <a:ext cx="438850" cy="1833825"/>
            </a:xfrm>
            <a:custGeom>
              <a:avLst/>
              <a:gdLst/>
              <a:ahLst/>
              <a:cxnLst/>
              <a:rect l="l" t="t" r="r" b="b"/>
              <a:pathLst>
                <a:path w="17554" h="73353" extrusionOk="0">
                  <a:moveTo>
                    <a:pt x="13894" y="32659"/>
                  </a:moveTo>
                  <a:cubicBezTo>
                    <a:pt x="11692" y="34054"/>
                    <a:pt x="5598" y="48222"/>
                    <a:pt x="3763" y="43671"/>
                  </a:cubicBezTo>
                  <a:cubicBezTo>
                    <a:pt x="1928" y="39120"/>
                    <a:pt x="3396" y="11885"/>
                    <a:pt x="2882" y="5351"/>
                  </a:cubicBezTo>
                  <a:cubicBezTo>
                    <a:pt x="2368" y="-1182"/>
                    <a:pt x="1121" y="-1953"/>
                    <a:pt x="680" y="4470"/>
                  </a:cubicBezTo>
                  <a:cubicBezTo>
                    <a:pt x="240" y="10893"/>
                    <a:pt x="313" y="32733"/>
                    <a:pt x="239" y="43891"/>
                  </a:cubicBezTo>
                  <a:cubicBezTo>
                    <a:pt x="166" y="55049"/>
                    <a:pt x="-201" y="67272"/>
                    <a:pt x="239" y="71420"/>
                  </a:cubicBezTo>
                  <a:cubicBezTo>
                    <a:pt x="680" y="75568"/>
                    <a:pt x="2295" y="72154"/>
                    <a:pt x="2882" y="68777"/>
                  </a:cubicBezTo>
                  <a:cubicBezTo>
                    <a:pt x="3469" y="65400"/>
                    <a:pt x="1414" y="56738"/>
                    <a:pt x="3763" y="51159"/>
                  </a:cubicBezTo>
                  <a:cubicBezTo>
                    <a:pt x="6112" y="45580"/>
                    <a:pt x="15289" y="38385"/>
                    <a:pt x="16977" y="35302"/>
                  </a:cubicBezTo>
                  <a:cubicBezTo>
                    <a:pt x="18666" y="32219"/>
                    <a:pt x="16096" y="31264"/>
                    <a:pt x="13894" y="32659"/>
                  </a:cubicBezTo>
                  <a:close/>
                </a:path>
              </a:pathLst>
            </a:custGeom>
            <a:solidFill>
              <a:srgbClr val="0E7D48"/>
            </a:solidFill>
            <a:ln>
              <a:noFill/>
            </a:ln>
          </p:spPr>
          <p:txBody>
            <a:bodyPr/>
            <a:lstStyle/>
            <a:p>
              <a:endParaRPr lang="en-GB"/>
            </a:p>
          </p:txBody>
        </p:sp>
        <p:sp>
          <p:nvSpPr>
            <p:cNvPr id="124" name="Google Shape;124;p18"/>
            <p:cNvSpPr/>
            <p:nvPr/>
          </p:nvSpPr>
          <p:spPr>
            <a:xfrm>
              <a:off x="2167727" y="1494937"/>
              <a:ext cx="600775" cy="919325"/>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0F3133"/>
            </a:solidFill>
            <a:ln>
              <a:noFill/>
            </a:ln>
          </p:spPr>
          <p:txBody>
            <a:bodyPr/>
            <a:lstStyle/>
            <a:p>
              <a:endParaRPr lang="en-GB"/>
            </a:p>
          </p:txBody>
        </p:sp>
        <p:sp>
          <p:nvSpPr>
            <p:cNvPr id="125" name="Google Shape;125;p18"/>
            <p:cNvSpPr/>
            <p:nvPr/>
          </p:nvSpPr>
          <p:spPr>
            <a:xfrm>
              <a:off x="2607916" y="2209338"/>
              <a:ext cx="912850" cy="979625"/>
            </a:xfrm>
            <a:custGeom>
              <a:avLst/>
              <a:gdLst/>
              <a:ahLst/>
              <a:cxnLst/>
              <a:rect l="l" t="t" r="r" b="b"/>
              <a:pathLst>
                <a:path w="36514" h="39185" extrusionOk="0">
                  <a:moveTo>
                    <a:pt x="10423" y="38479"/>
                  </a:moveTo>
                  <a:cubicBezTo>
                    <a:pt x="12515" y="39066"/>
                    <a:pt x="15709" y="39580"/>
                    <a:pt x="18352" y="38699"/>
                  </a:cubicBezTo>
                  <a:cubicBezTo>
                    <a:pt x="20995" y="37818"/>
                    <a:pt x="23674" y="36571"/>
                    <a:pt x="26280" y="33194"/>
                  </a:cubicBezTo>
                  <a:cubicBezTo>
                    <a:pt x="28886" y="29817"/>
                    <a:pt x="32446" y="23834"/>
                    <a:pt x="33988" y="18438"/>
                  </a:cubicBezTo>
                  <a:cubicBezTo>
                    <a:pt x="35530" y="13042"/>
                    <a:pt x="37732" y="3206"/>
                    <a:pt x="35530" y="820"/>
                  </a:cubicBezTo>
                  <a:cubicBezTo>
                    <a:pt x="33328" y="-1566"/>
                    <a:pt x="25766" y="1847"/>
                    <a:pt x="20774" y="4123"/>
                  </a:cubicBezTo>
                  <a:cubicBezTo>
                    <a:pt x="15782" y="6399"/>
                    <a:pt x="9028" y="10510"/>
                    <a:pt x="5578" y="14474"/>
                  </a:cubicBezTo>
                  <a:cubicBezTo>
                    <a:pt x="2128" y="18438"/>
                    <a:pt x="367" y="24751"/>
                    <a:pt x="73" y="27908"/>
                  </a:cubicBezTo>
                  <a:cubicBezTo>
                    <a:pt x="-220" y="31065"/>
                    <a:pt x="1395" y="34515"/>
                    <a:pt x="3817" y="33414"/>
                  </a:cubicBezTo>
                  <a:cubicBezTo>
                    <a:pt x="6240" y="32313"/>
                    <a:pt x="10938" y="24898"/>
                    <a:pt x="14608" y="21301"/>
                  </a:cubicBezTo>
                  <a:cubicBezTo>
                    <a:pt x="18279" y="17704"/>
                    <a:pt x="26024" y="11244"/>
                    <a:pt x="25840" y="11831"/>
                  </a:cubicBezTo>
                  <a:cubicBezTo>
                    <a:pt x="25657" y="12418"/>
                    <a:pt x="16847" y="20934"/>
                    <a:pt x="13507" y="24825"/>
                  </a:cubicBezTo>
                  <a:cubicBezTo>
                    <a:pt x="10167" y="28716"/>
                    <a:pt x="6313" y="32900"/>
                    <a:pt x="5799" y="35176"/>
                  </a:cubicBezTo>
                  <a:cubicBezTo>
                    <a:pt x="5285" y="37452"/>
                    <a:pt x="8331" y="37892"/>
                    <a:pt x="10423" y="38479"/>
                  </a:cubicBezTo>
                  <a:close/>
                </a:path>
              </a:pathLst>
            </a:custGeom>
            <a:solidFill>
              <a:srgbClr val="0E7D48"/>
            </a:solidFill>
            <a:ln>
              <a:noFill/>
            </a:ln>
          </p:spPr>
          <p:txBody>
            <a:bodyPr/>
            <a:lstStyle/>
            <a:p>
              <a:endParaRPr lang="en-GB"/>
            </a:p>
          </p:txBody>
        </p:sp>
        <p:sp>
          <p:nvSpPr>
            <p:cNvPr id="126" name="Google Shape;126;p18"/>
            <p:cNvSpPr/>
            <p:nvPr/>
          </p:nvSpPr>
          <p:spPr>
            <a:xfrm>
              <a:off x="2436298" y="1587494"/>
              <a:ext cx="47700" cy="628275"/>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sp>
        <p:nvSpPr>
          <p:cNvPr id="127" name="Google Shape;127;p18"/>
          <p:cNvSpPr/>
          <p:nvPr/>
        </p:nvSpPr>
        <p:spPr>
          <a:xfrm>
            <a:off x="127000" y="321000"/>
            <a:ext cx="7365900" cy="4501500"/>
          </a:xfrm>
          <a:prstGeom prst="roundRect">
            <a:avLst>
              <a:gd name="adj" fmla="val 16667"/>
            </a:avLst>
          </a:prstGeom>
          <a:solidFill>
            <a:srgbClr val="0E7D48">
              <a:alpha val="176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8" name="Google Shape;128;p18"/>
          <p:cNvSpPr txBox="1"/>
          <p:nvPr/>
        </p:nvSpPr>
        <p:spPr>
          <a:xfrm>
            <a:off x="317500" y="392550"/>
            <a:ext cx="7175400" cy="4358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It is challenging to come up with </a:t>
            </a:r>
            <a:r>
              <a:rPr lang="en-GB" sz="1700">
                <a:solidFill>
                  <a:schemeClr val="dk1"/>
                </a:solidFill>
                <a:latin typeface="Lexend"/>
                <a:ea typeface="Lexend"/>
                <a:cs typeface="Lexend"/>
                <a:sym typeface="Lexend"/>
              </a:rPr>
              <a:t>neutral questions</a:t>
            </a:r>
            <a:r>
              <a:rPr lang="en-GB" sz="1700">
                <a:solidFill>
                  <a:schemeClr val="dk1"/>
                </a:solidFill>
                <a:latin typeface="Lexend Light"/>
                <a:ea typeface="Lexend Light"/>
                <a:cs typeface="Lexend Light"/>
                <a:sym typeface="Lexend Light"/>
              </a:rPr>
              <a:t> (or as neutral </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as possible) that take a YES/?/NO answer. ​</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Make sure you</a:t>
            </a:r>
            <a:r>
              <a:rPr lang="en-GB" sz="1700">
                <a:solidFill>
                  <a:schemeClr val="dk1"/>
                </a:solidFill>
                <a:latin typeface="Lexend"/>
                <a:ea typeface="Lexend"/>
                <a:cs typeface="Lexend"/>
                <a:sym typeface="Lexend"/>
              </a:rPr>
              <a:t> ‘stress-test’ your questions</a:t>
            </a:r>
            <a:r>
              <a:rPr lang="en-GB" sz="1700">
                <a:solidFill>
                  <a:schemeClr val="dk1"/>
                </a:solidFill>
                <a:latin typeface="Lexend Light"/>
                <a:ea typeface="Lexend Light"/>
                <a:cs typeface="Lexend Light"/>
                <a:sym typeface="Lexend Light"/>
              </a:rPr>
              <a:t> to ensure they aren’t ambiguous or require you to know stuff you don’t! </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We have realised that sometimes people refuse to answer because they can detect our progressive agenda. That is information in itself.​</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We now include more </a:t>
            </a:r>
            <a:r>
              <a:rPr lang="en-GB" sz="1700">
                <a:solidFill>
                  <a:schemeClr val="dk1"/>
                </a:solidFill>
                <a:latin typeface="Lexend"/>
                <a:ea typeface="Lexend"/>
                <a:cs typeface="Lexend"/>
                <a:sym typeface="Lexend"/>
              </a:rPr>
              <a:t>‘ranking’ questions</a:t>
            </a:r>
            <a:r>
              <a:rPr lang="en-GB" sz="1700">
                <a:solidFill>
                  <a:schemeClr val="dk1"/>
                </a:solidFill>
                <a:latin typeface="Lexend Light"/>
                <a:ea typeface="Lexend Light"/>
                <a:cs typeface="Lexend Light"/>
                <a:sym typeface="Lexend Light"/>
              </a:rPr>
              <a:t> for greater </a:t>
            </a:r>
            <a:r>
              <a:rPr lang="en-GB" sz="1700">
                <a:solidFill>
                  <a:schemeClr val="dk1"/>
                </a:solidFill>
                <a:latin typeface="Lexend"/>
                <a:ea typeface="Lexend"/>
                <a:cs typeface="Lexend"/>
                <a:sym typeface="Lexend"/>
              </a:rPr>
              <a:t>audience participation​.</a:t>
            </a:r>
            <a:endParaRPr sz="1700">
              <a:solidFill>
                <a:schemeClr val="dk1"/>
              </a:solidFill>
              <a:latin typeface="Lexend"/>
              <a:ea typeface="Lexend"/>
              <a:cs typeface="Lexend"/>
              <a:sym typeface="Lexend"/>
            </a:endParaRPr>
          </a:p>
          <a:p>
            <a:pPr marL="0" lvl="0" indent="0" algn="l" rtl="0">
              <a:lnSpc>
                <a:spcPct val="115000"/>
              </a:lnSpc>
              <a:spcBef>
                <a:spcPts val="0"/>
              </a:spcBef>
              <a:spcAft>
                <a:spcPts val="0"/>
              </a:spcAft>
              <a:buNone/>
            </a:pP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700">
                <a:solidFill>
                  <a:schemeClr val="dk1"/>
                </a:solidFill>
                <a:latin typeface="Lexend Light"/>
                <a:ea typeface="Lexend Light"/>
                <a:cs typeface="Lexend Light"/>
                <a:sym typeface="Lexend Light"/>
              </a:rPr>
              <a:t>We ALWAYS ask, </a:t>
            </a:r>
            <a:r>
              <a:rPr lang="en-GB" sz="1700">
                <a:solidFill>
                  <a:schemeClr val="dk1"/>
                </a:solidFill>
                <a:latin typeface="Lexend"/>
                <a:ea typeface="Lexend"/>
                <a:cs typeface="Lexend"/>
                <a:sym typeface="Lexend"/>
              </a:rPr>
              <a:t>‘Is there more that unites than divides us in society?’​</a:t>
            </a:r>
            <a:endParaRPr sz="1700">
              <a:solidFill>
                <a:schemeClr val="dk1"/>
              </a:solidFill>
              <a:latin typeface="Lexend"/>
              <a:ea typeface="Lexend"/>
              <a:cs typeface="Lexend"/>
              <a:sym typeface="Lexe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32"/>
        <p:cNvGrpSpPr/>
        <p:nvPr/>
      </p:nvGrpSpPr>
      <p:grpSpPr>
        <a:xfrm>
          <a:off x="0" y="0"/>
          <a:ext cx="0" cy="0"/>
          <a:chOff x="0" y="0"/>
          <a:chExt cx="0" cy="0"/>
        </a:xfrm>
      </p:grpSpPr>
      <p:sp>
        <p:nvSpPr>
          <p:cNvPr id="133" name="Google Shape;133;p19"/>
          <p:cNvSpPr txBox="1"/>
          <p:nvPr/>
        </p:nvSpPr>
        <p:spPr>
          <a:xfrm>
            <a:off x="224700" y="1314000"/>
            <a:ext cx="8978400" cy="38295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GB" sz="1600">
                <a:solidFill>
                  <a:schemeClr val="dk1"/>
                </a:solidFill>
                <a:latin typeface="Lexend"/>
                <a:ea typeface="Lexend"/>
                <a:cs typeface="Lexend"/>
                <a:sym typeface="Lexend"/>
              </a:rPr>
              <a:t>Do you want to inform people?</a:t>
            </a:r>
            <a:r>
              <a:rPr lang="en-GB" sz="1600">
                <a:solidFill>
                  <a:schemeClr val="dk1"/>
                </a:solidFill>
                <a:latin typeface="Lexend Light"/>
                <a:ea typeface="Lexend Light"/>
                <a:cs typeface="Lexend Light"/>
                <a:sym typeface="Lexend Light"/>
              </a:rPr>
              <a:t> Ask them ‘Did you know that…?’ ​</a:t>
            </a:r>
            <a:endParaRPr sz="16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endParaRPr sz="1600">
              <a:solidFill>
                <a:schemeClr val="dk1"/>
              </a:solidFill>
              <a:latin typeface="Lexend Light"/>
              <a:ea typeface="Lexend Light"/>
              <a:cs typeface="Lexend Light"/>
              <a:sym typeface="Lexend Light"/>
            </a:endParaRPr>
          </a:p>
          <a:p>
            <a:pPr marL="457200" lvl="0" indent="0" algn="l" rtl="0">
              <a:lnSpc>
                <a:spcPct val="115000"/>
              </a:lnSpc>
              <a:spcBef>
                <a:spcPts val="0"/>
              </a:spcBef>
              <a:spcAft>
                <a:spcPts val="0"/>
              </a:spcAft>
              <a:buNone/>
            </a:pPr>
            <a:r>
              <a:rPr lang="en-GB" sz="1600">
                <a:solidFill>
                  <a:schemeClr val="dk1"/>
                </a:solidFill>
                <a:latin typeface="Lexend"/>
                <a:ea typeface="Lexend"/>
                <a:cs typeface="Lexend"/>
                <a:sym typeface="Lexend"/>
              </a:rPr>
              <a:t>Do you want to correct myths?</a:t>
            </a:r>
            <a:r>
              <a:rPr lang="en-GB" sz="1600">
                <a:solidFill>
                  <a:schemeClr val="dk1"/>
                </a:solidFill>
                <a:latin typeface="Lexend Light"/>
                <a:ea typeface="Lexend Light"/>
                <a:cs typeface="Lexend Light"/>
                <a:sym typeface="Lexend Light"/>
              </a:rPr>
              <a:t> ‘Is this true or false…?’​</a:t>
            </a:r>
            <a:endParaRPr sz="16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endParaRPr sz="1600">
              <a:solidFill>
                <a:schemeClr val="dk1"/>
              </a:solidFill>
              <a:latin typeface="Lexend Light"/>
              <a:ea typeface="Lexend Light"/>
              <a:cs typeface="Lexend Light"/>
              <a:sym typeface="Lexend Light"/>
            </a:endParaRPr>
          </a:p>
          <a:p>
            <a:pPr marL="457200" lvl="0" indent="0" algn="l" rtl="0">
              <a:lnSpc>
                <a:spcPct val="115000"/>
              </a:lnSpc>
              <a:spcBef>
                <a:spcPts val="0"/>
              </a:spcBef>
              <a:spcAft>
                <a:spcPts val="0"/>
              </a:spcAft>
              <a:buNone/>
            </a:pPr>
            <a:r>
              <a:rPr lang="en-GB" sz="1600">
                <a:solidFill>
                  <a:schemeClr val="dk1"/>
                </a:solidFill>
                <a:latin typeface="Lexend"/>
                <a:ea typeface="Lexend"/>
                <a:cs typeface="Lexend"/>
                <a:sym typeface="Lexend"/>
              </a:rPr>
              <a:t>Do you want to know how they feel?</a:t>
            </a:r>
            <a:r>
              <a:rPr lang="en-GB" sz="1600">
                <a:solidFill>
                  <a:schemeClr val="dk1"/>
                </a:solidFill>
                <a:latin typeface="Lexend Light"/>
                <a:ea typeface="Lexend Light"/>
                <a:cs typeface="Lexend Light"/>
                <a:sym typeface="Lexend Light"/>
              </a:rPr>
              <a:t> Let them choose the issues that matter to them from a selection…and think carefully about that selection!</a:t>
            </a:r>
            <a:endParaRPr sz="16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endParaRPr sz="1600">
              <a:solidFill>
                <a:schemeClr val="dk1"/>
              </a:solidFill>
              <a:latin typeface="Lexend Light"/>
              <a:ea typeface="Lexend Light"/>
              <a:cs typeface="Lexend Light"/>
              <a:sym typeface="Lexend Light"/>
            </a:endParaRPr>
          </a:p>
          <a:p>
            <a:pPr marL="457200" lvl="0" indent="0" algn="l" rtl="0">
              <a:lnSpc>
                <a:spcPct val="115000"/>
              </a:lnSpc>
              <a:spcBef>
                <a:spcPts val="0"/>
              </a:spcBef>
              <a:spcAft>
                <a:spcPts val="0"/>
              </a:spcAft>
              <a:buNone/>
            </a:pPr>
            <a:r>
              <a:rPr lang="en-GB" sz="1600">
                <a:solidFill>
                  <a:schemeClr val="dk1"/>
                </a:solidFill>
                <a:latin typeface="Lexend"/>
                <a:ea typeface="Lexend"/>
                <a:cs typeface="Lexend"/>
                <a:sym typeface="Lexend"/>
              </a:rPr>
              <a:t>Do you want to recruit?</a:t>
            </a:r>
            <a:r>
              <a:rPr lang="en-GB" sz="1600">
                <a:solidFill>
                  <a:schemeClr val="dk1"/>
                </a:solidFill>
                <a:latin typeface="Lexend Light"/>
                <a:ea typeface="Lexend Light"/>
                <a:cs typeface="Lexend Light"/>
                <a:sym typeface="Lexend Light"/>
              </a:rPr>
              <a:t> Ask people specifically if they are prepared to help/act​</a:t>
            </a:r>
            <a:endParaRPr sz="16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r>
              <a:rPr lang="en-GB" sz="1600">
                <a:solidFill>
                  <a:schemeClr val="dk1"/>
                </a:solidFill>
                <a:latin typeface="Lexend Light"/>
                <a:ea typeface="Lexend Light"/>
                <a:cs typeface="Lexend Light"/>
                <a:sym typeface="Lexend Light"/>
              </a:rPr>
              <a:t> ​</a:t>
            </a:r>
            <a:endParaRPr sz="1600">
              <a:solidFill>
                <a:schemeClr val="dk1"/>
              </a:solidFill>
              <a:latin typeface="Lexend Light"/>
              <a:ea typeface="Lexend Light"/>
              <a:cs typeface="Lexend Light"/>
              <a:sym typeface="Lexend Light"/>
            </a:endParaRPr>
          </a:p>
          <a:p>
            <a:pPr marL="457200" lvl="0" indent="0" algn="l" rtl="0">
              <a:lnSpc>
                <a:spcPct val="115000"/>
              </a:lnSpc>
              <a:spcBef>
                <a:spcPts val="0"/>
              </a:spcBef>
              <a:spcAft>
                <a:spcPts val="0"/>
              </a:spcAft>
              <a:buNone/>
            </a:pPr>
            <a:r>
              <a:rPr lang="en-GB" sz="1600">
                <a:solidFill>
                  <a:schemeClr val="dk1"/>
                </a:solidFill>
                <a:latin typeface="Lexend"/>
                <a:ea typeface="Lexend"/>
                <a:cs typeface="Lexend"/>
                <a:sym typeface="Lexend"/>
              </a:rPr>
              <a:t>You can also do a moodometer:</a:t>
            </a:r>
            <a:r>
              <a:rPr lang="en-GB" sz="1600">
                <a:solidFill>
                  <a:schemeClr val="dk1"/>
                </a:solidFill>
                <a:latin typeface="Lexend Light"/>
                <a:ea typeface="Lexend Light"/>
                <a:cs typeface="Lexend Light"/>
                <a:sym typeface="Lexend Light"/>
              </a:rPr>
              <a:t>  a central issue in a circle with sections (like a pie) labelled with different emotional responses eg. worried, happy, concerned ​</a:t>
            </a:r>
            <a:endParaRPr sz="16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endParaRPr sz="1600">
              <a:solidFill>
                <a:schemeClr val="dk1"/>
              </a:solidFill>
              <a:latin typeface="Lexend Light"/>
              <a:ea typeface="Lexend Light"/>
              <a:cs typeface="Lexend Light"/>
              <a:sym typeface="Lexend Light"/>
            </a:endParaRPr>
          </a:p>
          <a:p>
            <a:pPr marL="457200" lvl="0" indent="0" algn="l" rtl="0">
              <a:lnSpc>
                <a:spcPct val="115000"/>
              </a:lnSpc>
              <a:spcBef>
                <a:spcPts val="0"/>
              </a:spcBef>
              <a:spcAft>
                <a:spcPts val="0"/>
              </a:spcAft>
              <a:buNone/>
            </a:pPr>
            <a:r>
              <a:rPr lang="en-GB" sz="1600">
                <a:solidFill>
                  <a:schemeClr val="dk1"/>
                </a:solidFill>
                <a:latin typeface="Lexend Light"/>
                <a:ea typeface="Lexend Light"/>
                <a:cs typeface="Lexend Light"/>
                <a:sym typeface="Lexend Light"/>
              </a:rPr>
              <a:t>Include a QR code or website​</a:t>
            </a:r>
            <a:endParaRPr sz="1600">
              <a:solidFill>
                <a:schemeClr val="dk1"/>
              </a:solidFill>
              <a:latin typeface="Lexend Light"/>
              <a:ea typeface="Lexend Light"/>
              <a:cs typeface="Lexend Light"/>
              <a:sym typeface="Lexend Light"/>
            </a:endParaRPr>
          </a:p>
        </p:txBody>
      </p:sp>
      <p:sp>
        <p:nvSpPr>
          <p:cNvPr id="134" name="Google Shape;134;p19"/>
          <p:cNvSpPr/>
          <p:nvPr/>
        </p:nvSpPr>
        <p:spPr>
          <a:xfrm>
            <a:off x="1561061" y="219925"/>
            <a:ext cx="5778600" cy="985800"/>
          </a:xfrm>
          <a:prstGeom prst="roundRect">
            <a:avLst>
              <a:gd name="adj" fmla="val 16667"/>
            </a:avLst>
          </a:prstGeom>
          <a:noFill/>
          <a:ln w="11847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135" name="Google Shape;135;p19"/>
          <p:cNvSpPr/>
          <p:nvPr/>
        </p:nvSpPr>
        <p:spPr>
          <a:xfrm>
            <a:off x="1678837" y="328523"/>
            <a:ext cx="5542800" cy="768600"/>
          </a:xfrm>
          <a:prstGeom prst="roundRect">
            <a:avLst>
              <a:gd name="adj" fmla="val 16667"/>
            </a:avLst>
          </a:prstGeom>
          <a:noFill/>
          <a:ln w="29625" cap="flat" cmpd="sng">
            <a:solidFill>
              <a:srgbClr val="E67411"/>
            </a:solidFill>
            <a:prstDash val="solid"/>
            <a:round/>
            <a:headEnd type="none" w="sm" len="sm"/>
            <a:tailEnd type="none" w="sm" len="sm"/>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
        <p:nvSpPr>
          <p:cNvPr id="136" name="Google Shape;136;p19"/>
          <p:cNvSpPr txBox="1"/>
          <p:nvPr/>
        </p:nvSpPr>
        <p:spPr>
          <a:xfrm>
            <a:off x="995125" y="258172"/>
            <a:ext cx="6910200" cy="925200"/>
          </a:xfrm>
          <a:prstGeom prst="rect">
            <a:avLst/>
          </a:prstGeom>
          <a:noFill/>
          <a:ln>
            <a:noFill/>
          </a:ln>
        </p:spPr>
        <p:txBody>
          <a:bodyPr spcFirstLastPara="1" wrap="square" lIns="94775" tIns="94775" rIns="94775" bIns="94775" anchor="t" anchorCtr="0">
            <a:spAutoFit/>
          </a:bodyPr>
          <a:lstStyle/>
          <a:p>
            <a:pPr marL="0" lvl="0" indent="0" algn="ctr" rtl="0">
              <a:spcBef>
                <a:spcPts val="0"/>
              </a:spcBef>
              <a:spcAft>
                <a:spcPts val="0"/>
              </a:spcAft>
              <a:buNone/>
            </a:pPr>
            <a:r>
              <a:rPr lang="en-GB" sz="4767">
                <a:solidFill>
                  <a:srgbClr val="0F3133"/>
                </a:solidFill>
                <a:latin typeface="Lexend Medium"/>
                <a:ea typeface="Lexend Medium"/>
                <a:cs typeface="Lexend Medium"/>
                <a:sym typeface="Lexend Medium"/>
              </a:rPr>
              <a:t>Ask yourself…</a:t>
            </a:r>
            <a:endParaRPr sz="4767">
              <a:solidFill>
                <a:srgbClr val="0F3133"/>
              </a:solidFill>
              <a:latin typeface="Lexend Medium"/>
              <a:ea typeface="Lexend Medium"/>
              <a:cs typeface="Lexend Medium"/>
              <a:sym typeface="Lexend Medium"/>
            </a:endParaRPr>
          </a:p>
        </p:txBody>
      </p:sp>
      <p:pic>
        <p:nvPicPr>
          <p:cNvPr id="137" name="Google Shape;137;p19"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sp>
        <p:nvSpPr>
          <p:cNvPr id="138" name="Google Shape;138;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nvGrpSpPr>
          <p:cNvPr id="139" name="Google Shape;139;p19"/>
          <p:cNvGrpSpPr/>
          <p:nvPr/>
        </p:nvGrpSpPr>
        <p:grpSpPr>
          <a:xfrm rot="5400000">
            <a:off x="241421" y="1318295"/>
            <a:ext cx="306625" cy="469207"/>
            <a:chOff x="-203466" y="2057302"/>
            <a:chExt cx="813329" cy="1244582"/>
          </a:xfrm>
        </p:grpSpPr>
        <p:sp>
          <p:nvSpPr>
            <p:cNvPr id="140" name="Google Shape;140;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56860"/>
              </a:srgbClr>
            </a:solidFill>
            <a:ln>
              <a:noFill/>
            </a:ln>
          </p:spPr>
          <p:txBody>
            <a:bodyPr/>
            <a:lstStyle/>
            <a:p>
              <a:endParaRPr lang="en-GB"/>
            </a:p>
          </p:txBody>
        </p:sp>
        <p:sp>
          <p:nvSpPr>
            <p:cNvPr id="141" name="Google Shape;141;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grpSp>
        <p:nvGrpSpPr>
          <p:cNvPr id="142" name="Google Shape;142;p19"/>
          <p:cNvGrpSpPr/>
          <p:nvPr/>
        </p:nvGrpSpPr>
        <p:grpSpPr>
          <a:xfrm rot="5400000">
            <a:off x="241407" y="1871484"/>
            <a:ext cx="306625" cy="469207"/>
            <a:chOff x="-203466" y="2057302"/>
            <a:chExt cx="813329" cy="1244582"/>
          </a:xfrm>
        </p:grpSpPr>
        <p:sp>
          <p:nvSpPr>
            <p:cNvPr id="143" name="Google Shape;143;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21570"/>
              </a:srgbClr>
            </a:solidFill>
            <a:ln>
              <a:noFill/>
            </a:ln>
          </p:spPr>
          <p:txBody>
            <a:bodyPr/>
            <a:lstStyle/>
            <a:p>
              <a:endParaRPr lang="en-GB"/>
            </a:p>
          </p:txBody>
        </p:sp>
        <p:sp>
          <p:nvSpPr>
            <p:cNvPr id="144" name="Google Shape;144;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grpSp>
        <p:nvGrpSpPr>
          <p:cNvPr id="145" name="Google Shape;145;p19"/>
          <p:cNvGrpSpPr/>
          <p:nvPr/>
        </p:nvGrpSpPr>
        <p:grpSpPr>
          <a:xfrm rot="5400000">
            <a:off x="241421" y="2571120"/>
            <a:ext cx="306625" cy="469207"/>
            <a:chOff x="-203466" y="2057302"/>
            <a:chExt cx="813329" cy="1244582"/>
          </a:xfrm>
        </p:grpSpPr>
        <p:sp>
          <p:nvSpPr>
            <p:cNvPr id="146" name="Google Shape;146;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56860"/>
              </a:srgbClr>
            </a:solidFill>
            <a:ln>
              <a:noFill/>
            </a:ln>
          </p:spPr>
          <p:txBody>
            <a:bodyPr/>
            <a:lstStyle/>
            <a:p>
              <a:endParaRPr lang="en-GB"/>
            </a:p>
          </p:txBody>
        </p:sp>
        <p:sp>
          <p:nvSpPr>
            <p:cNvPr id="147" name="Google Shape;147;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grpSp>
        <p:nvGrpSpPr>
          <p:cNvPr id="148" name="Google Shape;148;p19"/>
          <p:cNvGrpSpPr/>
          <p:nvPr/>
        </p:nvGrpSpPr>
        <p:grpSpPr>
          <a:xfrm rot="5400000">
            <a:off x="241407" y="3270734"/>
            <a:ext cx="306625" cy="469207"/>
            <a:chOff x="-203466" y="2057302"/>
            <a:chExt cx="813329" cy="1244582"/>
          </a:xfrm>
        </p:grpSpPr>
        <p:sp>
          <p:nvSpPr>
            <p:cNvPr id="149" name="Google Shape;149;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21570"/>
              </a:srgbClr>
            </a:solidFill>
            <a:ln>
              <a:noFill/>
            </a:ln>
          </p:spPr>
          <p:txBody>
            <a:bodyPr/>
            <a:lstStyle/>
            <a:p>
              <a:endParaRPr lang="en-GB"/>
            </a:p>
          </p:txBody>
        </p:sp>
        <p:sp>
          <p:nvSpPr>
            <p:cNvPr id="150" name="Google Shape;150;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grpSp>
        <p:nvGrpSpPr>
          <p:cNvPr id="151" name="Google Shape;151;p19"/>
          <p:cNvGrpSpPr/>
          <p:nvPr/>
        </p:nvGrpSpPr>
        <p:grpSpPr>
          <a:xfrm rot="5400000">
            <a:off x="241421" y="3934645"/>
            <a:ext cx="306625" cy="469207"/>
            <a:chOff x="-203466" y="2057302"/>
            <a:chExt cx="813329" cy="1244582"/>
          </a:xfrm>
        </p:grpSpPr>
        <p:sp>
          <p:nvSpPr>
            <p:cNvPr id="152" name="Google Shape;152;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56860"/>
              </a:srgbClr>
            </a:solidFill>
            <a:ln>
              <a:noFill/>
            </a:ln>
          </p:spPr>
          <p:txBody>
            <a:bodyPr/>
            <a:lstStyle/>
            <a:p>
              <a:endParaRPr lang="en-GB"/>
            </a:p>
          </p:txBody>
        </p:sp>
        <p:sp>
          <p:nvSpPr>
            <p:cNvPr id="153" name="Google Shape;153;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grpSp>
        <p:nvGrpSpPr>
          <p:cNvPr id="154" name="Google Shape;154;p19"/>
          <p:cNvGrpSpPr/>
          <p:nvPr/>
        </p:nvGrpSpPr>
        <p:grpSpPr>
          <a:xfrm rot="5400000">
            <a:off x="241407" y="4669984"/>
            <a:ext cx="306625" cy="469207"/>
            <a:chOff x="-203466" y="2057302"/>
            <a:chExt cx="813329" cy="1244582"/>
          </a:xfrm>
        </p:grpSpPr>
        <p:sp>
          <p:nvSpPr>
            <p:cNvPr id="155" name="Google Shape;155;p19"/>
            <p:cNvSpPr/>
            <p:nvPr/>
          </p:nvSpPr>
          <p:spPr>
            <a:xfrm>
              <a:off x="-203466" y="2057302"/>
              <a:ext cx="813329" cy="1244582"/>
            </a:xfrm>
            <a:custGeom>
              <a:avLst/>
              <a:gdLst/>
              <a:ahLst/>
              <a:cxnLst/>
              <a:rect l="l" t="t" r="r" b="b"/>
              <a:pathLst>
                <a:path w="24031" h="36773" extrusionOk="0">
                  <a:moveTo>
                    <a:pt x="12175" y="36664"/>
                  </a:moveTo>
                  <a:cubicBezTo>
                    <a:pt x="14965" y="37104"/>
                    <a:pt x="16837" y="35526"/>
                    <a:pt x="18782" y="32920"/>
                  </a:cubicBezTo>
                  <a:cubicBezTo>
                    <a:pt x="20727" y="30314"/>
                    <a:pt x="24912" y="26497"/>
                    <a:pt x="23847" y="21028"/>
                  </a:cubicBezTo>
                  <a:cubicBezTo>
                    <a:pt x="22783" y="15559"/>
                    <a:pt x="16212" y="950"/>
                    <a:pt x="12395" y="106"/>
                  </a:cubicBezTo>
                  <a:cubicBezTo>
                    <a:pt x="8578" y="-738"/>
                    <a:pt x="2668" y="10934"/>
                    <a:pt x="943" y="15963"/>
                  </a:cubicBezTo>
                  <a:cubicBezTo>
                    <a:pt x="-782" y="20992"/>
                    <a:pt x="172" y="26828"/>
                    <a:pt x="2044" y="30278"/>
                  </a:cubicBezTo>
                  <a:cubicBezTo>
                    <a:pt x="3916" y="33728"/>
                    <a:pt x="9385" y="36224"/>
                    <a:pt x="12175" y="36664"/>
                  </a:cubicBezTo>
                  <a:close/>
                </a:path>
              </a:pathLst>
            </a:custGeom>
            <a:solidFill>
              <a:srgbClr val="F4740F">
                <a:alpha val="21570"/>
              </a:srgbClr>
            </a:solidFill>
            <a:ln>
              <a:noFill/>
            </a:ln>
          </p:spPr>
          <p:txBody>
            <a:bodyPr/>
            <a:lstStyle/>
            <a:p>
              <a:endParaRPr lang="en-GB"/>
            </a:p>
          </p:txBody>
        </p:sp>
        <p:sp>
          <p:nvSpPr>
            <p:cNvPr id="156" name="Google Shape;156;p19"/>
            <p:cNvSpPr/>
            <p:nvPr/>
          </p:nvSpPr>
          <p:spPr>
            <a:xfrm>
              <a:off x="160125" y="2182605"/>
              <a:ext cx="64576" cy="850559"/>
            </a:xfrm>
            <a:custGeom>
              <a:avLst/>
              <a:gdLst/>
              <a:ahLst/>
              <a:cxnLst/>
              <a:rect l="l" t="t" r="r" b="b"/>
              <a:pathLst>
                <a:path w="1908" h="25131" extrusionOk="0">
                  <a:moveTo>
                    <a:pt x="551" y="587"/>
                  </a:moveTo>
                  <a:cubicBezTo>
                    <a:pt x="257" y="1762"/>
                    <a:pt x="-110" y="21582"/>
                    <a:pt x="110" y="24372"/>
                  </a:cubicBezTo>
                  <a:cubicBezTo>
                    <a:pt x="330" y="27162"/>
                    <a:pt x="1799" y="21289"/>
                    <a:pt x="1872" y="17325"/>
                  </a:cubicBezTo>
                  <a:cubicBezTo>
                    <a:pt x="1946" y="13361"/>
                    <a:pt x="845" y="-587"/>
                    <a:pt x="551" y="587"/>
                  </a:cubicBezTo>
                  <a:close/>
                </a:path>
              </a:pathLst>
            </a:custGeom>
            <a:solidFill>
              <a:srgbClr val="F8F2DC"/>
            </a:solidFill>
            <a:ln>
              <a:noFill/>
            </a:ln>
          </p:spPr>
          <p:txBody>
            <a:bodyPr/>
            <a:lstStyle/>
            <a:p>
              <a:endParaRPr lang="en-GB"/>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2DC"/>
        </a:solidFill>
        <a:effectLst/>
      </p:bgPr>
    </p:bg>
    <p:spTree>
      <p:nvGrpSpPr>
        <p:cNvPr id="1" name="Shape 160"/>
        <p:cNvGrpSpPr/>
        <p:nvPr/>
      </p:nvGrpSpPr>
      <p:grpSpPr>
        <a:xfrm>
          <a:off x="0" y="0"/>
          <a:ext cx="0" cy="0"/>
          <a:chOff x="0" y="0"/>
          <a:chExt cx="0" cy="0"/>
        </a:xfrm>
      </p:grpSpPr>
      <p:pic>
        <p:nvPicPr>
          <p:cNvPr id="161" name="Google Shape;161;p20" title="Common Groud logo.jpeg"/>
          <p:cNvPicPr preferRelativeResize="0"/>
          <p:nvPr/>
        </p:nvPicPr>
        <p:blipFill rotWithShape="1">
          <a:blip r:embed="rId3">
            <a:alphaModFix/>
          </a:blip>
          <a:srcRect l="661" t="1322" r="661"/>
          <a:stretch/>
        </p:blipFill>
        <p:spPr>
          <a:xfrm>
            <a:off x="7630900" y="62625"/>
            <a:ext cx="1436400" cy="1442100"/>
          </a:xfrm>
          <a:prstGeom prst="ellipse">
            <a:avLst/>
          </a:prstGeom>
          <a:noFill/>
          <a:ln>
            <a:noFill/>
          </a:ln>
        </p:spPr>
      </p:pic>
      <p:sp>
        <p:nvSpPr>
          <p:cNvPr id="162" name="Google Shape;162;p20"/>
          <p:cNvSpPr/>
          <p:nvPr/>
        </p:nvSpPr>
        <p:spPr>
          <a:xfrm>
            <a:off x="97800" y="3822125"/>
            <a:ext cx="8948400" cy="1143000"/>
          </a:xfrm>
          <a:prstGeom prst="roundRect">
            <a:avLst>
              <a:gd name="adj" fmla="val 16667"/>
            </a:avLst>
          </a:prstGeom>
          <a:solidFill>
            <a:srgbClr val="0E7D48">
              <a:alpha val="176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3" name="Google Shape;163;p20"/>
          <p:cNvSpPr txBox="1"/>
          <p:nvPr/>
        </p:nvSpPr>
        <p:spPr>
          <a:xfrm>
            <a:off x="119100" y="326025"/>
            <a:ext cx="8905800" cy="375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a:ea typeface="Lexend"/>
                <a:cs typeface="Lexend"/>
                <a:sym typeface="Lexend"/>
              </a:rPr>
              <a:t>The effects of the boards are many:​</a:t>
            </a:r>
            <a:endParaRPr sz="1700">
              <a:solidFill>
                <a:schemeClr val="dk1"/>
              </a:solidFill>
              <a:latin typeface="Lexend"/>
              <a:ea typeface="Lexend"/>
              <a:cs typeface="Lexend"/>
              <a:sym typeface="Lexend"/>
            </a:endParaRPr>
          </a:p>
          <a:p>
            <a:pPr marL="0" lvl="0" indent="0" algn="l" rtl="0">
              <a:lnSpc>
                <a:spcPct val="115000"/>
              </a:lnSpc>
              <a:spcBef>
                <a:spcPts val="0"/>
              </a:spcBef>
              <a:spcAft>
                <a:spcPts val="0"/>
              </a:spcAft>
              <a:buNone/>
            </a:pPr>
            <a:endParaRPr sz="1700">
              <a:solidFill>
                <a:schemeClr val="dk1"/>
              </a:solidFill>
              <a:latin typeface="Lexend"/>
              <a:ea typeface="Lexend"/>
              <a:cs typeface="Lexend"/>
              <a:sym typeface="Lexend"/>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People feel listened to​</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Calm, informed teams earn respect and thanks from participants​</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People are relieved to find others think as they do…or ashamed that most don’t!​</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People go away, pondering what they have heard/learned or even what they have​ discovered about themselves​</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Some want to know more or get involved​</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Some will tell other people and recommend they ‘have a go’ ​if they see us out </a:t>
            </a:r>
            <a:endParaRPr sz="1700">
              <a:solidFill>
                <a:schemeClr val="dk1"/>
              </a:solidFill>
              <a:latin typeface="Lexend Light"/>
              <a:ea typeface="Lexend Light"/>
              <a:cs typeface="Lexend Light"/>
              <a:sym typeface="Lexend Light"/>
            </a:endParaRPr>
          </a:p>
          <a:p>
            <a:pPr marL="812800" lvl="0" indent="-336550" algn="l" rtl="0">
              <a:lnSpc>
                <a:spcPct val="115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You will almost certainly have fun! ​</a:t>
            </a:r>
            <a:endParaRPr sz="1700">
              <a:solidFill>
                <a:schemeClr val="dk1"/>
              </a:solidFill>
              <a:latin typeface="Lexend Light"/>
              <a:ea typeface="Lexend Light"/>
              <a:cs typeface="Lexend Light"/>
              <a:sym typeface="Lexend Light"/>
            </a:endParaRPr>
          </a:p>
          <a:p>
            <a:pPr marL="0" lvl="0" indent="0" algn="l" rtl="0">
              <a:lnSpc>
                <a:spcPct val="115000"/>
              </a:lnSpc>
              <a:spcBef>
                <a:spcPts val="0"/>
              </a:spcBef>
              <a:spcAft>
                <a:spcPts val="0"/>
              </a:spcAft>
              <a:buNone/>
            </a:pPr>
            <a:endParaRPr sz="1700">
              <a:solidFill>
                <a:schemeClr val="dk1"/>
              </a:solidFill>
              <a:latin typeface="Lexend"/>
              <a:ea typeface="Lexend"/>
              <a:cs typeface="Lexend"/>
              <a:sym typeface="Lexend"/>
            </a:endParaRPr>
          </a:p>
        </p:txBody>
      </p:sp>
      <p:sp>
        <p:nvSpPr>
          <p:cNvPr id="164" name="Google Shape;164;p20"/>
          <p:cNvSpPr txBox="1"/>
          <p:nvPr/>
        </p:nvSpPr>
        <p:spPr>
          <a:xfrm>
            <a:off x="351200" y="3869525"/>
            <a:ext cx="8716200" cy="1048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700">
                <a:solidFill>
                  <a:schemeClr val="dk1"/>
                </a:solidFill>
                <a:latin typeface="Lexend"/>
                <a:ea typeface="Lexend"/>
                <a:cs typeface="Lexend"/>
                <a:sym typeface="Lexend"/>
              </a:rPr>
              <a:t>If you encounter difficult/hostile people, very politely say that you will have to agree to disagree and offer to shake their hand. Don’t let them make the space difficult for others or drain you.​</a:t>
            </a:r>
            <a:endParaRPr sz="1700">
              <a:solidFill>
                <a:schemeClr val="dk1"/>
              </a:solidFill>
              <a:latin typeface="Lexend"/>
              <a:ea typeface="Lexend"/>
              <a:cs typeface="Lexend"/>
              <a:sym typeface="Lexend"/>
            </a:endParaRPr>
          </a:p>
        </p:txBody>
      </p:sp>
      <p:sp>
        <p:nvSpPr>
          <p:cNvPr id="165" name="Google Shape;165;p20"/>
          <p:cNvSpPr/>
          <p:nvPr/>
        </p:nvSpPr>
        <p:spPr>
          <a:xfrm>
            <a:off x="97800" y="326025"/>
            <a:ext cx="4034100" cy="461400"/>
          </a:xfrm>
          <a:prstGeom prst="roundRect">
            <a:avLst>
              <a:gd name="adj" fmla="val 16667"/>
            </a:avLst>
          </a:prstGeom>
          <a:solidFill>
            <a:srgbClr val="0E7D48">
              <a:alpha val="45100"/>
            </a:srgbClr>
          </a:solidFill>
          <a:ln>
            <a:noFill/>
          </a:ln>
        </p:spPr>
        <p:txBody>
          <a:bodyPr spcFirstLastPara="1" wrap="square" lIns="94775" tIns="94775" rIns="94775" bIns="94775" anchor="ctr" anchorCtr="0">
            <a:noAutofit/>
          </a:bodyPr>
          <a:lstStyle/>
          <a:p>
            <a:pPr marL="0" lvl="0" indent="0" algn="ctr" rtl="0">
              <a:spcBef>
                <a:spcPts val="0"/>
              </a:spcBef>
              <a:spcAft>
                <a:spcPts val="0"/>
              </a:spcAft>
              <a:buNone/>
            </a:pPr>
            <a:endParaRPr sz="1554"/>
          </a:p>
        </p:txBody>
      </p:sp>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TM03457444[[fn=Basis]]</Template>
  <TotalTime>8</TotalTime>
  <Words>979</Words>
  <Application>Microsoft Office PowerPoint</Application>
  <PresentationFormat>On-screen Show (16:9)</PresentationFormat>
  <Paragraphs>79</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Corbel</vt:lpstr>
      <vt:lpstr>Lexend Light</vt:lpstr>
      <vt:lpstr>Arial</vt:lpstr>
      <vt:lpstr>Lexend</vt:lpstr>
      <vt:lpstr>Lexend Medium</vt:lpstr>
      <vt:lpstr>Basis</vt:lpstr>
      <vt:lpstr>PowerPoint Presentation</vt:lpstr>
      <vt:lpstr>PowerPoint Presentation</vt:lpstr>
      <vt:lpstr>PowerPoint Presentation</vt:lpstr>
      <vt:lpstr>PowerPoint Presentation</vt:lpstr>
      <vt:lpstr>PowerPoint Presentation</vt:lpstr>
      <vt:lpstr>The anti-Reform board we’re trialling: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Anthea Simmons</cp:lastModifiedBy>
  <cp:revision>2</cp:revision>
  <dcterms:modified xsi:type="dcterms:W3CDTF">2026-04-28T17:04:04Z</dcterms:modified>
</cp:coreProperties>
</file>